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6" r:id="rId5"/>
    <p:sldMasterId id="2147483657" r:id="rId6"/>
    <p:sldMasterId id="2147483648" r:id="rId7"/>
  </p:sldMasterIdLst>
  <p:notesMasterIdLst>
    <p:notesMasterId r:id="rId38"/>
  </p:notesMasterIdLst>
  <p:sldIdLst>
    <p:sldId id="352" r:id="rId8"/>
    <p:sldId id="419" r:id="rId9"/>
    <p:sldId id="420" r:id="rId10"/>
    <p:sldId id="421" r:id="rId11"/>
    <p:sldId id="422" r:id="rId12"/>
    <p:sldId id="423" r:id="rId13"/>
    <p:sldId id="425" r:id="rId14"/>
    <p:sldId id="426" r:id="rId15"/>
    <p:sldId id="427" r:id="rId16"/>
    <p:sldId id="393" r:id="rId17"/>
    <p:sldId id="395" r:id="rId18"/>
    <p:sldId id="428" r:id="rId19"/>
    <p:sldId id="410" r:id="rId20"/>
    <p:sldId id="411" r:id="rId21"/>
    <p:sldId id="429" r:id="rId22"/>
    <p:sldId id="430" r:id="rId23"/>
    <p:sldId id="400" r:id="rId24"/>
    <p:sldId id="397" r:id="rId25"/>
    <p:sldId id="409" r:id="rId26"/>
    <p:sldId id="396" r:id="rId27"/>
    <p:sldId id="398" r:id="rId28"/>
    <p:sldId id="406" r:id="rId29"/>
    <p:sldId id="387" r:id="rId30"/>
    <p:sldId id="408" r:id="rId31"/>
    <p:sldId id="431" r:id="rId32"/>
    <p:sldId id="432" r:id="rId33"/>
    <p:sldId id="433" r:id="rId34"/>
    <p:sldId id="434" r:id="rId35"/>
    <p:sldId id="435" r:id="rId36"/>
    <p:sldId id="436" r:id="rId37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FD96C2-3418-990E-D3B8-DCB8068BF998}" name="Silvia Passoni" initials="SP" userId="S::silvia_passoni@regione.lombardia.it::58228854-2908-4c78-ad93-0a1be7cc18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A60"/>
    <a:srgbClr val="E46C0A"/>
    <a:srgbClr val="FFCB96"/>
    <a:srgbClr val="92D050"/>
    <a:srgbClr val="1E8436"/>
    <a:srgbClr val="056633"/>
    <a:srgbClr val="F1C63A"/>
    <a:srgbClr val="E2FDBE"/>
    <a:srgbClr val="EAA23C"/>
    <a:srgbClr val="75B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73877-1A1F-4509-BC03-C63EDA7CA336}" v="1" dt="2024-04-04T14:02:51.735"/>
    <p1510:client id="{7B1E98EB-17B5-4B85-9039-C221EEF30EF2}" v="498" dt="2024-04-04T14:18:06.704"/>
    <p1510:client id="{A967621E-B9C4-417A-9FF5-01399DCD733B}" v="43" dt="2024-04-04T13:39:42.943"/>
    <p1510:client id="{B58E98EC-9BD3-4683-ABA2-F5D029311395}" v="2521" dt="2024-04-04T14:19:17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549D0-C8B8-4CEF-AE57-FBCFBF855CD0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1C71EB33-9E90-45CC-B8CC-F8597D20B3E1}">
      <dgm:prSet phldrT="[Testo]"/>
      <dgm:spPr/>
      <dgm:t>
        <a:bodyPr/>
        <a:lstStyle/>
        <a:p>
          <a:r>
            <a:rPr lang="it-IT" b="1" dirty="0"/>
            <a:t>83,3%</a:t>
          </a:r>
        </a:p>
      </dgm:t>
    </dgm:pt>
    <dgm:pt modelId="{9799BFDA-7AD0-44A0-B093-206CB092EF2A}" type="parTrans" cxnId="{84FC57F4-0018-44C1-B0D5-7EEF939A88A8}">
      <dgm:prSet/>
      <dgm:spPr/>
      <dgm:t>
        <a:bodyPr/>
        <a:lstStyle/>
        <a:p>
          <a:endParaRPr lang="it-IT"/>
        </a:p>
      </dgm:t>
    </dgm:pt>
    <dgm:pt modelId="{44547618-FC76-48E9-BC42-FDA649582AE8}" type="sibTrans" cxnId="{84FC57F4-0018-44C1-B0D5-7EEF939A88A8}">
      <dgm:prSet/>
      <dgm:spPr>
        <a:solidFill>
          <a:srgbClr val="5B9BD5">
            <a:alpha val="59000"/>
          </a:srgbClr>
        </a:solidFill>
      </dgm:spPr>
      <dgm:t>
        <a:bodyPr/>
        <a:lstStyle/>
        <a:p>
          <a:endParaRPr lang="it-IT"/>
        </a:p>
      </dgm:t>
    </dgm:pt>
    <dgm:pt modelId="{677F8AF4-D7BD-4D16-AB86-BB62FB0FD43A}">
      <dgm:prSet phldrT="[Testo]"/>
      <dgm:spPr/>
      <dgm:t>
        <a:bodyPr/>
        <a:lstStyle/>
        <a:p>
          <a:r>
            <a:rPr lang="it-IT" b="1" dirty="0"/>
            <a:t>67,8%</a:t>
          </a:r>
        </a:p>
      </dgm:t>
    </dgm:pt>
    <dgm:pt modelId="{730E7D66-24DF-40FD-BEAA-0242B14928CB}" type="parTrans" cxnId="{655AAFD4-0CAC-4C19-83C6-7093D172596C}">
      <dgm:prSet/>
      <dgm:spPr/>
      <dgm:t>
        <a:bodyPr/>
        <a:lstStyle/>
        <a:p>
          <a:endParaRPr lang="it-IT"/>
        </a:p>
      </dgm:t>
    </dgm:pt>
    <dgm:pt modelId="{27B7436B-EA07-4FEF-9524-715AA66F8678}" type="sibTrans" cxnId="{655AAFD4-0CAC-4C19-83C6-7093D172596C}">
      <dgm:prSet/>
      <dgm:spPr>
        <a:solidFill>
          <a:srgbClr val="4DC58D">
            <a:alpha val="39000"/>
          </a:srgbClr>
        </a:solidFill>
      </dgm:spPr>
      <dgm:t>
        <a:bodyPr/>
        <a:lstStyle/>
        <a:p>
          <a:endParaRPr lang="it-IT"/>
        </a:p>
      </dgm:t>
    </dgm:pt>
    <dgm:pt modelId="{69A50432-991F-4AB7-ADC5-EDA4107AC600}">
      <dgm:prSet phldrT="[Testo]"/>
      <dgm:spPr/>
      <dgm:t>
        <a:bodyPr/>
        <a:lstStyle/>
        <a:p>
          <a:r>
            <a:rPr lang="it-IT" b="1" dirty="0"/>
            <a:t>-8,9%</a:t>
          </a:r>
        </a:p>
      </dgm:t>
    </dgm:pt>
    <dgm:pt modelId="{238DBAA7-5559-42BF-8F17-FBAC7DD44BB1}" type="parTrans" cxnId="{6640A4D3-C7D9-4C87-B554-30B712155F68}">
      <dgm:prSet/>
      <dgm:spPr/>
      <dgm:t>
        <a:bodyPr/>
        <a:lstStyle/>
        <a:p>
          <a:endParaRPr lang="it-IT"/>
        </a:p>
      </dgm:t>
    </dgm:pt>
    <dgm:pt modelId="{31FC67CC-512D-4202-85D7-9C10358AF903}" type="sibTrans" cxnId="{6640A4D3-C7D9-4C87-B554-30B712155F68}">
      <dgm:prSet/>
      <dgm:spPr>
        <a:solidFill>
          <a:srgbClr val="70AD47">
            <a:alpha val="36000"/>
          </a:srgbClr>
        </a:solidFill>
      </dgm:spPr>
      <dgm:t>
        <a:bodyPr/>
        <a:lstStyle/>
        <a:p>
          <a:endParaRPr lang="it-IT"/>
        </a:p>
      </dgm:t>
    </dgm:pt>
    <dgm:pt modelId="{15D40BDD-8990-4A98-AA76-C3A30A07D9E8}" type="pres">
      <dgm:prSet presAssocID="{6DB549D0-C8B8-4CEF-AE57-FBCFBF855CD0}" presName="Name0" presStyleCnt="0">
        <dgm:presLayoutVars>
          <dgm:chMax val="21"/>
          <dgm:chPref val="21"/>
        </dgm:presLayoutVars>
      </dgm:prSet>
      <dgm:spPr/>
    </dgm:pt>
    <dgm:pt modelId="{3527A4EC-783E-444E-A252-C96A4D7D0743}" type="pres">
      <dgm:prSet presAssocID="{1C71EB33-9E90-45CC-B8CC-F8597D20B3E1}" presName="text1" presStyleCnt="0"/>
      <dgm:spPr/>
    </dgm:pt>
    <dgm:pt modelId="{A82638A9-5756-4905-B252-E1CEBF527F2D}" type="pres">
      <dgm:prSet presAssocID="{1C71EB33-9E90-45CC-B8CC-F8597D20B3E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687DD33-1457-40D1-B782-78F8C7A0D34F}" type="pres">
      <dgm:prSet presAssocID="{1C71EB33-9E90-45CC-B8CC-F8597D20B3E1}" presName="textaccent1" presStyleCnt="0"/>
      <dgm:spPr/>
    </dgm:pt>
    <dgm:pt modelId="{7593789D-518B-4876-BBE4-694659A72183}" type="pres">
      <dgm:prSet presAssocID="{1C71EB33-9E90-45CC-B8CC-F8597D20B3E1}" presName="accentRepeatNode" presStyleLbl="solidAlignAcc1" presStyleIdx="0" presStyleCnt="6"/>
      <dgm:spPr/>
    </dgm:pt>
    <dgm:pt modelId="{A0D08557-6DB6-4D62-A3D8-AA252FBA3114}" type="pres">
      <dgm:prSet presAssocID="{44547618-FC76-48E9-BC42-FDA649582AE8}" presName="image1" presStyleCnt="0"/>
      <dgm:spPr/>
    </dgm:pt>
    <dgm:pt modelId="{CDD54176-D8B1-4402-BAB9-49CDF649D1BF}" type="pres">
      <dgm:prSet presAssocID="{44547618-FC76-48E9-BC42-FDA649582AE8}" presName="imageRepeatNode" presStyleLbl="alignAcc1" presStyleIdx="0" presStyleCnt="3" custLinFactNeighborY="1262"/>
      <dgm:spPr/>
    </dgm:pt>
    <dgm:pt modelId="{ADB8AD62-C05E-4E82-AD10-6D5507D72EAE}" type="pres">
      <dgm:prSet presAssocID="{44547618-FC76-48E9-BC42-FDA649582AE8}" presName="imageaccent1" presStyleCnt="0"/>
      <dgm:spPr/>
    </dgm:pt>
    <dgm:pt modelId="{2581C65E-3FA2-4A88-A527-D11C838045D6}" type="pres">
      <dgm:prSet presAssocID="{44547618-FC76-48E9-BC42-FDA649582AE8}" presName="accentRepeatNode" presStyleLbl="solidAlignAcc1" presStyleIdx="1" presStyleCnt="6"/>
      <dgm:spPr/>
    </dgm:pt>
    <dgm:pt modelId="{A1ABA73D-A0A9-4FA9-9638-7C58319540D4}" type="pres">
      <dgm:prSet presAssocID="{677F8AF4-D7BD-4D16-AB86-BB62FB0FD43A}" presName="text2" presStyleCnt="0"/>
      <dgm:spPr/>
    </dgm:pt>
    <dgm:pt modelId="{4EB02024-FDCE-478F-AEDC-8CD759B1B2E0}" type="pres">
      <dgm:prSet presAssocID="{677F8AF4-D7BD-4D16-AB86-BB62FB0FD43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809A197-05EE-4E22-9F1B-93D3D8A3D84A}" type="pres">
      <dgm:prSet presAssocID="{677F8AF4-D7BD-4D16-AB86-BB62FB0FD43A}" presName="textaccent2" presStyleCnt="0"/>
      <dgm:spPr/>
    </dgm:pt>
    <dgm:pt modelId="{771F7C82-460A-4E47-A339-BDC7842238E4}" type="pres">
      <dgm:prSet presAssocID="{677F8AF4-D7BD-4D16-AB86-BB62FB0FD43A}" presName="accentRepeatNode" presStyleLbl="solidAlignAcc1" presStyleIdx="2" presStyleCnt="6"/>
      <dgm:spPr/>
    </dgm:pt>
    <dgm:pt modelId="{F8F6941F-6AE8-4602-B42D-A6763B8D895E}" type="pres">
      <dgm:prSet presAssocID="{27B7436B-EA07-4FEF-9524-715AA66F8678}" presName="image2" presStyleCnt="0"/>
      <dgm:spPr/>
    </dgm:pt>
    <dgm:pt modelId="{371BB8CD-F859-4766-A32E-B7B22D828CA7}" type="pres">
      <dgm:prSet presAssocID="{27B7436B-EA07-4FEF-9524-715AA66F8678}" presName="imageRepeatNode" presStyleLbl="alignAcc1" presStyleIdx="1" presStyleCnt="3"/>
      <dgm:spPr/>
    </dgm:pt>
    <dgm:pt modelId="{7A9047F1-304B-4A10-BC5E-7B687E8A12D4}" type="pres">
      <dgm:prSet presAssocID="{27B7436B-EA07-4FEF-9524-715AA66F8678}" presName="imageaccent2" presStyleCnt="0"/>
      <dgm:spPr/>
    </dgm:pt>
    <dgm:pt modelId="{C2BDE086-FC37-4470-8CEE-9C138FE21E65}" type="pres">
      <dgm:prSet presAssocID="{27B7436B-EA07-4FEF-9524-715AA66F8678}" presName="accentRepeatNode" presStyleLbl="solidAlignAcc1" presStyleIdx="3" presStyleCnt="6"/>
      <dgm:spPr/>
    </dgm:pt>
    <dgm:pt modelId="{BC8A862E-F4CF-489C-B795-71BD02A0A173}" type="pres">
      <dgm:prSet presAssocID="{69A50432-991F-4AB7-ADC5-EDA4107AC600}" presName="text3" presStyleCnt="0"/>
      <dgm:spPr/>
    </dgm:pt>
    <dgm:pt modelId="{13AD17A2-20C0-469D-AB0B-0C2A589ADDDB}" type="pres">
      <dgm:prSet presAssocID="{69A50432-991F-4AB7-ADC5-EDA4107AC60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CA4810D-096E-4034-BBE1-A9DCB16A2C8C}" type="pres">
      <dgm:prSet presAssocID="{69A50432-991F-4AB7-ADC5-EDA4107AC600}" presName="textaccent3" presStyleCnt="0"/>
      <dgm:spPr/>
    </dgm:pt>
    <dgm:pt modelId="{C6D97CD7-F026-4A98-B781-EA96F7FEE3D1}" type="pres">
      <dgm:prSet presAssocID="{69A50432-991F-4AB7-ADC5-EDA4107AC600}" presName="accentRepeatNode" presStyleLbl="solidAlignAcc1" presStyleIdx="4" presStyleCnt="6"/>
      <dgm:spPr/>
    </dgm:pt>
    <dgm:pt modelId="{7A0ACEBB-7522-46B6-9B95-ED213C0C52FF}" type="pres">
      <dgm:prSet presAssocID="{31FC67CC-512D-4202-85D7-9C10358AF903}" presName="image3" presStyleCnt="0"/>
      <dgm:spPr/>
    </dgm:pt>
    <dgm:pt modelId="{27D00140-06FC-4862-8CD3-2356C8D2B60F}" type="pres">
      <dgm:prSet presAssocID="{31FC67CC-512D-4202-85D7-9C10358AF903}" presName="imageRepeatNode" presStyleLbl="alignAcc1" presStyleIdx="2" presStyleCnt="3"/>
      <dgm:spPr/>
    </dgm:pt>
    <dgm:pt modelId="{B2BD1911-9412-4489-891D-F9AA2F27D2A1}" type="pres">
      <dgm:prSet presAssocID="{31FC67CC-512D-4202-85D7-9C10358AF903}" presName="imageaccent3" presStyleCnt="0"/>
      <dgm:spPr/>
    </dgm:pt>
    <dgm:pt modelId="{17F63276-D7BE-4685-87BD-0FAD496D4555}" type="pres">
      <dgm:prSet presAssocID="{31FC67CC-512D-4202-85D7-9C10358AF903}" presName="accentRepeatNode" presStyleLbl="solidAlignAcc1" presStyleIdx="5" presStyleCnt="6"/>
      <dgm:spPr/>
    </dgm:pt>
  </dgm:ptLst>
  <dgm:cxnLst>
    <dgm:cxn modelId="{600B4713-8EA8-4AD6-AAA5-F085D9B05B6D}" type="presOf" srcId="{1C71EB33-9E90-45CC-B8CC-F8597D20B3E1}" destId="{A82638A9-5756-4905-B252-E1CEBF527F2D}" srcOrd="0" destOrd="0" presId="urn:microsoft.com/office/officeart/2008/layout/HexagonCluster"/>
    <dgm:cxn modelId="{8CC98E59-6C83-427C-80C3-F8D7EB81972A}" type="presOf" srcId="{69A50432-991F-4AB7-ADC5-EDA4107AC600}" destId="{13AD17A2-20C0-469D-AB0B-0C2A589ADDDB}" srcOrd="0" destOrd="0" presId="urn:microsoft.com/office/officeart/2008/layout/HexagonCluster"/>
    <dgm:cxn modelId="{31267BB8-6604-4ADA-A284-0A119EE1B1E5}" type="presOf" srcId="{677F8AF4-D7BD-4D16-AB86-BB62FB0FD43A}" destId="{4EB02024-FDCE-478F-AEDC-8CD759B1B2E0}" srcOrd="0" destOrd="0" presId="urn:microsoft.com/office/officeart/2008/layout/HexagonCluster"/>
    <dgm:cxn modelId="{B86A51BD-D7A3-477B-8BC1-DEEAE3D21041}" type="presOf" srcId="{27B7436B-EA07-4FEF-9524-715AA66F8678}" destId="{371BB8CD-F859-4766-A32E-B7B22D828CA7}" srcOrd="0" destOrd="0" presId="urn:microsoft.com/office/officeart/2008/layout/HexagonCluster"/>
    <dgm:cxn modelId="{C061F4C7-6D0D-472D-BF8A-06372D8423BA}" type="presOf" srcId="{6DB549D0-C8B8-4CEF-AE57-FBCFBF855CD0}" destId="{15D40BDD-8990-4A98-AA76-C3A30A07D9E8}" srcOrd="0" destOrd="0" presId="urn:microsoft.com/office/officeart/2008/layout/HexagonCluster"/>
    <dgm:cxn modelId="{6640A4D3-C7D9-4C87-B554-30B712155F68}" srcId="{6DB549D0-C8B8-4CEF-AE57-FBCFBF855CD0}" destId="{69A50432-991F-4AB7-ADC5-EDA4107AC600}" srcOrd="2" destOrd="0" parTransId="{238DBAA7-5559-42BF-8F17-FBAC7DD44BB1}" sibTransId="{31FC67CC-512D-4202-85D7-9C10358AF903}"/>
    <dgm:cxn modelId="{655AAFD4-0CAC-4C19-83C6-7093D172596C}" srcId="{6DB549D0-C8B8-4CEF-AE57-FBCFBF855CD0}" destId="{677F8AF4-D7BD-4D16-AB86-BB62FB0FD43A}" srcOrd="1" destOrd="0" parTransId="{730E7D66-24DF-40FD-BEAA-0242B14928CB}" sibTransId="{27B7436B-EA07-4FEF-9524-715AA66F8678}"/>
    <dgm:cxn modelId="{F2DD2BED-CE1B-4F9D-9829-4749F5CB53B9}" type="presOf" srcId="{44547618-FC76-48E9-BC42-FDA649582AE8}" destId="{CDD54176-D8B1-4402-BAB9-49CDF649D1BF}" srcOrd="0" destOrd="0" presId="urn:microsoft.com/office/officeart/2008/layout/HexagonCluster"/>
    <dgm:cxn modelId="{3234CBEE-D375-46A4-8647-410155F35589}" type="presOf" srcId="{31FC67CC-512D-4202-85D7-9C10358AF903}" destId="{27D00140-06FC-4862-8CD3-2356C8D2B60F}" srcOrd="0" destOrd="0" presId="urn:microsoft.com/office/officeart/2008/layout/HexagonCluster"/>
    <dgm:cxn modelId="{84FC57F4-0018-44C1-B0D5-7EEF939A88A8}" srcId="{6DB549D0-C8B8-4CEF-AE57-FBCFBF855CD0}" destId="{1C71EB33-9E90-45CC-B8CC-F8597D20B3E1}" srcOrd="0" destOrd="0" parTransId="{9799BFDA-7AD0-44A0-B093-206CB092EF2A}" sibTransId="{44547618-FC76-48E9-BC42-FDA649582AE8}"/>
    <dgm:cxn modelId="{E78E31E0-AB32-46BD-921F-B5C7453A8366}" type="presParOf" srcId="{15D40BDD-8990-4A98-AA76-C3A30A07D9E8}" destId="{3527A4EC-783E-444E-A252-C96A4D7D0743}" srcOrd="0" destOrd="0" presId="urn:microsoft.com/office/officeart/2008/layout/HexagonCluster"/>
    <dgm:cxn modelId="{D9D11BE1-C617-4C4B-A2FC-D96CE84C6428}" type="presParOf" srcId="{3527A4EC-783E-444E-A252-C96A4D7D0743}" destId="{A82638A9-5756-4905-B252-E1CEBF527F2D}" srcOrd="0" destOrd="0" presId="urn:microsoft.com/office/officeart/2008/layout/HexagonCluster"/>
    <dgm:cxn modelId="{38B658F2-7987-4BFE-B65D-D04250777C4D}" type="presParOf" srcId="{15D40BDD-8990-4A98-AA76-C3A30A07D9E8}" destId="{9687DD33-1457-40D1-B782-78F8C7A0D34F}" srcOrd="1" destOrd="0" presId="urn:microsoft.com/office/officeart/2008/layout/HexagonCluster"/>
    <dgm:cxn modelId="{E1227887-7F58-439B-A8EE-46D9313C6025}" type="presParOf" srcId="{9687DD33-1457-40D1-B782-78F8C7A0D34F}" destId="{7593789D-518B-4876-BBE4-694659A72183}" srcOrd="0" destOrd="0" presId="urn:microsoft.com/office/officeart/2008/layout/HexagonCluster"/>
    <dgm:cxn modelId="{A79524EC-B2C0-4056-944A-63960F31A1FB}" type="presParOf" srcId="{15D40BDD-8990-4A98-AA76-C3A30A07D9E8}" destId="{A0D08557-6DB6-4D62-A3D8-AA252FBA3114}" srcOrd="2" destOrd="0" presId="urn:microsoft.com/office/officeart/2008/layout/HexagonCluster"/>
    <dgm:cxn modelId="{E887D1D1-3FD3-4D54-BE9D-FC04366B4750}" type="presParOf" srcId="{A0D08557-6DB6-4D62-A3D8-AA252FBA3114}" destId="{CDD54176-D8B1-4402-BAB9-49CDF649D1BF}" srcOrd="0" destOrd="0" presId="urn:microsoft.com/office/officeart/2008/layout/HexagonCluster"/>
    <dgm:cxn modelId="{6FDA1F5D-319F-4E4D-BA6B-21E9BC24063A}" type="presParOf" srcId="{15D40BDD-8990-4A98-AA76-C3A30A07D9E8}" destId="{ADB8AD62-C05E-4E82-AD10-6D5507D72EAE}" srcOrd="3" destOrd="0" presId="urn:microsoft.com/office/officeart/2008/layout/HexagonCluster"/>
    <dgm:cxn modelId="{A5150AEB-7E06-4F2E-95F6-9FB543E0C923}" type="presParOf" srcId="{ADB8AD62-C05E-4E82-AD10-6D5507D72EAE}" destId="{2581C65E-3FA2-4A88-A527-D11C838045D6}" srcOrd="0" destOrd="0" presId="urn:microsoft.com/office/officeart/2008/layout/HexagonCluster"/>
    <dgm:cxn modelId="{5B827C9F-1771-4DF1-822C-41A4999B454C}" type="presParOf" srcId="{15D40BDD-8990-4A98-AA76-C3A30A07D9E8}" destId="{A1ABA73D-A0A9-4FA9-9638-7C58319540D4}" srcOrd="4" destOrd="0" presId="urn:microsoft.com/office/officeart/2008/layout/HexagonCluster"/>
    <dgm:cxn modelId="{83E8AC5E-F950-4B5A-90DB-AD7238CBC079}" type="presParOf" srcId="{A1ABA73D-A0A9-4FA9-9638-7C58319540D4}" destId="{4EB02024-FDCE-478F-AEDC-8CD759B1B2E0}" srcOrd="0" destOrd="0" presId="urn:microsoft.com/office/officeart/2008/layout/HexagonCluster"/>
    <dgm:cxn modelId="{0EEA629C-10C4-4E52-A793-D79B2B2A2425}" type="presParOf" srcId="{15D40BDD-8990-4A98-AA76-C3A30A07D9E8}" destId="{7809A197-05EE-4E22-9F1B-93D3D8A3D84A}" srcOrd="5" destOrd="0" presId="urn:microsoft.com/office/officeart/2008/layout/HexagonCluster"/>
    <dgm:cxn modelId="{E92D8423-0E36-47FF-B206-3E33D76F3367}" type="presParOf" srcId="{7809A197-05EE-4E22-9F1B-93D3D8A3D84A}" destId="{771F7C82-460A-4E47-A339-BDC7842238E4}" srcOrd="0" destOrd="0" presId="urn:microsoft.com/office/officeart/2008/layout/HexagonCluster"/>
    <dgm:cxn modelId="{2E02BBBD-2692-4685-BF1C-BE43085E2D40}" type="presParOf" srcId="{15D40BDD-8990-4A98-AA76-C3A30A07D9E8}" destId="{F8F6941F-6AE8-4602-B42D-A6763B8D895E}" srcOrd="6" destOrd="0" presId="urn:microsoft.com/office/officeart/2008/layout/HexagonCluster"/>
    <dgm:cxn modelId="{61009679-27D3-44F0-B050-977BA6DA432A}" type="presParOf" srcId="{F8F6941F-6AE8-4602-B42D-A6763B8D895E}" destId="{371BB8CD-F859-4766-A32E-B7B22D828CA7}" srcOrd="0" destOrd="0" presId="urn:microsoft.com/office/officeart/2008/layout/HexagonCluster"/>
    <dgm:cxn modelId="{E6990038-FF8A-4766-ACD8-056D96D97CA0}" type="presParOf" srcId="{15D40BDD-8990-4A98-AA76-C3A30A07D9E8}" destId="{7A9047F1-304B-4A10-BC5E-7B687E8A12D4}" srcOrd="7" destOrd="0" presId="urn:microsoft.com/office/officeart/2008/layout/HexagonCluster"/>
    <dgm:cxn modelId="{D7629DC0-46B9-4C01-896A-CBF401DDFDAA}" type="presParOf" srcId="{7A9047F1-304B-4A10-BC5E-7B687E8A12D4}" destId="{C2BDE086-FC37-4470-8CEE-9C138FE21E65}" srcOrd="0" destOrd="0" presId="urn:microsoft.com/office/officeart/2008/layout/HexagonCluster"/>
    <dgm:cxn modelId="{925D0173-3314-4EF1-B036-44517847B17B}" type="presParOf" srcId="{15D40BDD-8990-4A98-AA76-C3A30A07D9E8}" destId="{BC8A862E-F4CF-489C-B795-71BD02A0A173}" srcOrd="8" destOrd="0" presId="urn:microsoft.com/office/officeart/2008/layout/HexagonCluster"/>
    <dgm:cxn modelId="{68ADC785-3B67-4E91-8220-EE8A8942A728}" type="presParOf" srcId="{BC8A862E-F4CF-489C-B795-71BD02A0A173}" destId="{13AD17A2-20C0-469D-AB0B-0C2A589ADDDB}" srcOrd="0" destOrd="0" presId="urn:microsoft.com/office/officeart/2008/layout/HexagonCluster"/>
    <dgm:cxn modelId="{5F20A3DB-B24A-4C3F-9A56-65C013A3FBA5}" type="presParOf" srcId="{15D40BDD-8990-4A98-AA76-C3A30A07D9E8}" destId="{ECA4810D-096E-4034-BBE1-A9DCB16A2C8C}" srcOrd="9" destOrd="0" presId="urn:microsoft.com/office/officeart/2008/layout/HexagonCluster"/>
    <dgm:cxn modelId="{CF3639F8-A896-447B-A7EE-33134FA5143E}" type="presParOf" srcId="{ECA4810D-096E-4034-BBE1-A9DCB16A2C8C}" destId="{C6D97CD7-F026-4A98-B781-EA96F7FEE3D1}" srcOrd="0" destOrd="0" presId="urn:microsoft.com/office/officeart/2008/layout/HexagonCluster"/>
    <dgm:cxn modelId="{51690237-99C3-4531-8DAC-1B9DEDAC85FE}" type="presParOf" srcId="{15D40BDD-8990-4A98-AA76-C3A30A07D9E8}" destId="{7A0ACEBB-7522-46B6-9B95-ED213C0C52FF}" srcOrd="10" destOrd="0" presId="urn:microsoft.com/office/officeart/2008/layout/HexagonCluster"/>
    <dgm:cxn modelId="{549AA667-11EB-4735-844C-18AE6495F8EC}" type="presParOf" srcId="{7A0ACEBB-7522-46B6-9B95-ED213C0C52FF}" destId="{27D00140-06FC-4862-8CD3-2356C8D2B60F}" srcOrd="0" destOrd="0" presId="urn:microsoft.com/office/officeart/2008/layout/HexagonCluster"/>
    <dgm:cxn modelId="{B6219B59-4AA8-425E-BEEE-83950D5B2DA4}" type="presParOf" srcId="{15D40BDD-8990-4A98-AA76-C3A30A07D9E8}" destId="{B2BD1911-9412-4489-891D-F9AA2F27D2A1}" srcOrd="11" destOrd="0" presId="urn:microsoft.com/office/officeart/2008/layout/HexagonCluster"/>
    <dgm:cxn modelId="{3F62EC6E-D3CB-48CE-89D2-4E054B5E4B2A}" type="presParOf" srcId="{B2BD1911-9412-4489-891D-F9AA2F27D2A1}" destId="{17F63276-D7BE-4685-87BD-0FAD496D45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638A9-5756-4905-B252-E1CEBF527F2D}">
      <dsp:nvSpPr>
        <dsp:cNvPr id="0" name=""/>
        <dsp:cNvSpPr/>
      </dsp:nvSpPr>
      <dsp:spPr>
        <a:xfrm>
          <a:off x="3566992" y="3124661"/>
          <a:ext cx="2207153" cy="19029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/>
            <a:t>83,3%</a:t>
          </a:r>
        </a:p>
      </dsp:txBody>
      <dsp:txXfrm>
        <a:off x="3909501" y="3419963"/>
        <a:ext cx="1522135" cy="1312347"/>
      </dsp:txXfrm>
    </dsp:sp>
    <dsp:sp modelId="{7593789D-518B-4876-BBE4-694659A72183}">
      <dsp:nvSpPr>
        <dsp:cNvPr id="0" name=""/>
        <dsp:cNvSpPr/>
      </dsp:nvSpPr>
      <dsp:spPr>
        <a:xfrm>
          <a:off x="3624330" y="3964775"/>
          <a:ext cx="258417" cy="2227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54176-D8B1-4402-BAB9-49CDF649D1BF}">
      <dsp:nvSpPr>
        <dsp:cNvPr id="0" name=""/>
        <dsp:cNvSpPr/>
      </dsp:nvSpPr>
      <dsp:spPr>
        <a:xfrm>
          <a:off x="1680307" y="2126563"/>
          <a:ext cx="2207153" cy="1902951"/>
        </a:xfrm>
        <a:prstGeom prst="hexagon">
          <a:avLst>
            <a:gd name="adj" fmla="val 25000"/>
            <a:gd name="vf" fmla="val 115470"/>
          </a:avLst>
        </a:prstGeom>
        <a:solidFill>
          <a:srgbClr val="5B9BD5">
            <a:alpha val="59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1C65E-3FA2-4A88-A527-D11C838045D6}">
      <dsp:nvSpPr>
        <dsp:cNvPr id="0" name=""/>
        <dsp:cNvSpPr/>
      </dsp:nvSpPr>
      <dsp:spPr>
        <a:xfrm>
          <a:off x="3182900" y="3754118"/>
          <a:ext cx="258417" cy="2227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02024-FDCE-478F-AEDC-8CD759B1B2E0}">
      <dsp:nvSpPr>
        <dsp:cNvPr id="0" name=""/>
        <dsp:cNvSpPr/>
      </dsp:nvSpPr>
      <dsp:spPr>
        <a:xfrm>
          <a:off x="5447392" y="2079923"/>
          <a:ext cx="2207153" cy="19029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/>
            <a:t>67,8%</a:t>
          </a:r>
        </a:p>
      </dsp:txBody>
      <dsp:txXfrm>
        <a:off x="5789901" y="2375225"/>
        <a:ext cx="1522135" cy="1312347"/>
      </dsp:txXfrm>
    </dsp:sp>
    <dsp:sp modelId="{771F7C82-460A-4E47-A339-BDC7842238E4}">
      <dsp:nvSpPr>
        <dsp:cNvPr id="0" name=""/>
        <dsp:cNvSpPr/>
      </dsp:nvSpPr>
      <dsp:spPr>
        <a:xfrm>
          <a:off x="6956269" y="3729483"/>
          <a:ext cx="258417" cy="2227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BB8CD-F859-4766-A32E-B7B22D828CA7}">
      <dsp:nvSpPr>
        <dsp:cNvPr id="0" name=""/>
        <dsp:cNvSpPr/>
      </dsp:nvSpPr>
      <dsp:spPr>
        <a:xfrm>
          <a:off x="7327793" y="3124661"/>
          <a:ext cx="2207153" cy="1902951"/>
        </a:xfrm>
        <a:prstGeom prst="hexagon">
          <a:avLst>
            <a:gd name="adj" fmla="val 25000"/>
            <a:gd name="vf" fmla="val 115470"/>
          </a:avLst>
        </a:prstGeom>
        <a:solidFill>
          <a:srgbClr val="4DC58D">
            <a:alpha val="39000"/>
          </a:srgb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DE086-FC37-4470-8CEE-9C138FE21E65}">
      <dsp:nvSpPr>
        <dsp:cNvPr id="0" name=""/>
        <dsp:cNvSpPr/>
      </dsp:nvSpPr>
      <dsp:spPr>
        <a:xfrm>
          <a:off x="7385132" y="3964775"/>
          <a:ext cx="258417" cy="2227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D17A2-20C0-469D-AB0B-0C2A589ADDDB}">
      <dsp:nvSpPr>
        <dsp:cNvPr id="0" name=""/>
        <dsp:cNvSpPr/>
      </dsp:nvSpPr>
      <dsp:spPr>
        <a:xfrm>
          <a:off x="3566992" y="1039710"/>
          <a:ext cx="2207153" cy="190295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9690" rIns="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b="1" kern="1200" dirty="0"/>
            <a:t>-8,9%</a:t>
          </a:r>
        </a:p>
      </dsp:txBody>
      <dsp:txXfrm>
        <a:off x="3909501" y="1335012"/>
        <a:ext cx="1522135" cy="1312347"/>
      </dsp:txXfrm>
    </dsp:sp>
    <dsp:sp modelId="{C6D97CD7-F026-4A98-B781-EA96F7FEE3D1}">
      <dsp:nvSpPr>
        <dsp:cNvPr id="0" name=""/>
        <dsp:cNvSpPr/>
      </dsp:nvSpPr>
      <dsp:spPr>
        <a:xfrm>
          <a:off x="5063300" y="1080936"/>
          <a:ext cx="258417" cy="2227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00140-06FC-4862-8CD3-2356C8D2B60F}">
      <dsp:nvSpPr>
        <dsp:cNvPr id="0" name=""/>
        <dsp:cNvSpPr/>
      </dsp:nvSpPr>
      <dsp:spPr>
        <a:xfrm>
          <a:off x="5447392" y="0"/>
          <a:ext cx="2207153" cy="1902951"/>
        </a:xfrm>
        <a:prstGeom prst="hexagon">
          <a:avLst>
            <a:gd name="adj" fmla="val 25000"/>
            <a:gd name="vf" fmla="val 115470"/>
          </a:avLst>
        </a:prstGeom>
        <a:solidFill>
          <a:srgbClr val="70AD47">
            <a:alpha val="36000"/>
          </a:srgb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63276-D7BE-4685-87BD-0FAD496D4555}">
      <dsp:nvSpPr>
        <dsp:cNvPr id="0" name=""/>
        <dsp:cNvSpPr/>
      </dsp:nvSpPr>
      <dsp:spPr>
        <a:xfrm>
          <a:off x="5512586" y="835589"/>
          <a:ext cx="258417" cy="2227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762101-DA8A-439B-8093-3FC8FBACC94A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2D5F29-9AF0-44E4-B0B6-28A5BA013C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906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5F29-9AF0-44E4-B0B6-28A5BA013CC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93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hyperlink" Target="http://www.arsambiente.it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" y="1"/>
            <a:ext cx="2054116" cy="2054028"/>
          </a:xfrm>
          <a:custGeom>
            <a:avLst/>
            <a:gdLst/>
            <a:ahLst/>
            <a:cxnLst/>
            <a:rect l="l" t="t" r="r" b="b"/>
            <a:pathLst>
              <a:path w="23248" h="23247" extrusionOk="0">
                <a:moveTo>
                  <a:pt x="1" y="0"/>
                </a:moveTo>
                <a:lnTo>
                  <a:pt x="1" y="23247"/>
                </a:lnTo>
                <a:cubicBezTo>
                  <a:pt x="12783" y="23247"/>
                  <a:pt x="23247" y="12849"/>
                  <a:pt x="23247" y="0"/>
                </a:cubicBez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2388C439-9D17-4799-810C-99D42E70218D}"/>
              </a:ext>
            </a:extLst>
          </p:cNvPr>
          <p:cNvSpPr/>
          <p:nvPr userDrawn="1"/>
        </p:nvSpPr>
        <p:spPr>
          <a:xfrm>
            <a:off x="9871977" y="5161949"/>
            <a:ext cx="2320023" cy="1696051"/>
          </a:xfrm>
          <a:custGeom>
            <a:avLst/>
            <a:gdLst>
              <a:gd name="connsiteX0" fmla="*/ 2198364 w 2320023"/>
              <a:gd name="connsiteY0" fmla="*/ 0 h 1696051"/>
              <a:gd name="connsiteX1" fmla="*/ 2320023 w 2320023"/>
              <a:gd name="connsiteY1" fmla="*/ 1161 h 1696051"/>
              <a:gd name="connsiteX2" fmla="*/ 2320023 w 2320023"/>
              <a:gd name="connsiteY2" fmla="*/ 916614 h 1696051"/>
              <a:gd name="connsiteX3" fmla="*/ 2235144 w 2320023"/>
              <a:gd name="connsiteY3" fmla="*/ 915746 h 1696051"/>
              <a:gd name="connsiteX4" fmla="*/ 1035749 w 2320023"/>
              <a:gd name="connsiteY4" fmla="*/ 1606413 h 1696051"/>
              <a:gd name="connsiteX5" fmla="*/ 985076 w 2320023"/>
              <a:gd name="connsiteY5" fmla="*/ 1696051 h 1696051"/>
              <a:gd name="connsiteX6" fmla="*/ 0 w 2320023"/>
              <a:gd name="connsiteY6" fmla="*/ 1696051 h 1696051"/>
              <a:gd name="connsiteX7" fmla="*/ 48524 w 2320023"/>
              <a:gd name="connsiteY7" fmla="*/ 1545822 h 1696051"/>
              <a:gd name="connsiteX8" fmla="*/ 2198364 w 2320023"/>
              <a:gd name="connsiteY8" fmla="*/ 0 h 169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023" h="1696051">
                <a:moveTo>
                  <a:pt x="2198364" y="0"/>
                </a:moveTo>
                <a:lnTo>
                  <a:pt x="2320023" y="1161"/>
                </a:lnTo>
                <a:lnTo>
                  <a:pt x="2320023" y="916614"/>
                </a:lnTo>
                <a:lnTo>
                  <a:pt x="2235144" y="915746"/>
                </a:lnTo>
                <a:cubicBezTo>
                  <a:pt x="1748013" y="935022"/>
                  <a:pt x="1296731" y="1194315"/>
                  <a:pt x="1035749" y="1606413"/>
                </a:cubicBezTo>
                <a:lnTo>
                  <a:pt x="985076" y="1696051"/>
                </a:lnTo>
                <a:lnTo>
                  <a:pt x="0" y="1696051"/>
                </a:lnTo>
                <a:lnTo>
                  <a:pt x="48524" y="1545822"/>
                </a:lnTo>
                <a:cubicBezTo>
                  <a:pt x="394205" y="636535"/>
                  <a:pt x="1253550" y="38185"/>
                  <a:pt x="21983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23800" y="3009467"/>
            <a:ext cx="79444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5200"/>
              <a:buNone/>
              <a:defRPr sz="6933" b="1">
                <a:solidFill>
                  <a:srgbClr val="274E1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90200" y="2382267"/>
            <a:ext cx="5211600" cy="6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pic>
        <p:nvPicPr>
          <p:cNvPr id="13" name="Google Shape;13;p2" descr="ARS ambiente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7" y="6045275"/>
            <a:ext cx="1338901" cy="53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logo Oikos Proget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4099" y="6157650"/>
            <a:ext cx="1366429" cy="30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8099" y="6157623"/>
            <a:ext cx="1220661" cy="44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6534" y="6226167"/>
            <a:ext cx="13389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Idroelettrico, avviso manifestazione interesse acquisto quota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6549" y="6100035"/>
            <a:ext cx="1338903" cy="564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15917" y="90814"/>
            <a:ext cx="2541432" cy="76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57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C2E39175-5459-47BA-9842-BBCC65994889}"/>
              </a:ext>
            </a:extLst>
          </p:cNvPr>
          <p:cNvSpPr/>
          <p:nvPr userDrawn="1"/>
        </p:nvSpPr>
        <p:spPr>
          <a:xfrm>
            <a:off x="0" y="0"/>
            <a:ext cx="2689509" cy="1451689"/>
          </a:xfrm>
          <a:custGeom>
            <a:avLst/>
            <a:gdLst>
              <a:gd name="connsiteX0" fmla="*/ 1629657 w 2689509"/>
              <a:gd name="connsiteY0" fmla="*/ 0 h 1451689"/>
              <a:gd name="connsiteX1" fmla="*/ 2670538 w 2689509"/>
              <a:gd name="connsiteY1" fmla="*/ 0 h 1451689"/>
              <a:gd name="connsiteX2" fmla="*/ 2689509 w 2689509"/>
              <a:gd name="connsiteY2" fmla="*/ 8266 h 1451689"/>
              <a:gd name="connsiteX3" fmla="*/ 224340 w 2689509"/>
              <a:gd name="connsiteY3" fmla="*/ 1437625 h 1451689"/>
              <a:gd name="connsiteX4" fmla="*/ 0 w 2689509"/>
              <a:gd name="connsiteY4" fmla="*/ 1401739 h 1451689"/>
              <a:gd name="connsiteX5" fmla="*/ 0 w 2689509"/>
              <a:gd name="connsiteY5" fmla="*/ 451854 h 1451689"/>
              <a:gd name="connsiteX6" fmla="*/ 34557 w 2689509"/>
              <a:gd name="connsiteY6" fmla="*/ 464877 h 1451689"/>
              <a:gd name="connsiteX7" fmla="*/ 1612790 w 2689509"/>
              <a:gd name="connsiteY7" fmla="*/ 21573 h 145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89509" h="1451689">
                <a:moveTo>
                  <a:pt x="1629657" y="0"/>
                </a:moveTo>
                <a:lnTo>
                  <a:pt x="2670538" y="0"/>
                </a:lnTo>
                <a:lnTo>
                  <a:pt x="2689509" y="8266"/>
                </a:lnTo>
                <a:cubicBezTo>
                  <a:pt x="2259666" y="994793"/>
                  <a:pt x="1242778" y="1548752"/>
                  <a:pt x="224340" y="1437625"/>
                </a:cubicBezTo>
                <a:lnTo>
                  <a:pt x="0" y="1401739"/>
                </a:lnTo>
                <a:lnTo>
                  <a:pt x="0" y="451854"/>
                </a:lnTo>
                <a:lnTo>
                  <a:pt x="34557" y="464877"/>
                </a:lnTo>
                <a:cubicBezTo>
                  <a:pt x="608075" y="648367"/>
                  <a:pt x="1229599" y="464133"/>
                  <a:pt x="1612790" y="2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321967" y="1695233"/>
            <a:ext cx="10990800" cy="4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148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3224033" y="77067"/>
            <a:ext cx="801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3000"/>
              <a:buNone/>
              <a:defRPr sz="40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855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TER_slide 16-9_interno con part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" y="-203"/>
            <a:ext cx="12191283" cy="685800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914400" y="438963"/>
            <a:ext cx="10363200" cy="88066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56633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68506"/>
            <a:ext cx="10363200" cy="4414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Testo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-116781" y="1985288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67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EFC5D3-F428-4E10-BE3B-7B90A6965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45026"/>
            <a:ext cx="1296347" cy="3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0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408738"/>
            <a:ext cx="12192000" cy="4042311"/>
          </a:xfrm>
        </p:spPr>
        <p:txBody>
          <a:bodyPr/>
          <a:lstStyle/>
          <a:p>
            <a:r>
              <a:rPr lang="it-IT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99313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L_intern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TER_slide 16-9_interno con part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" y="-203"/>
            <a:ext cx="12191283" cy="6858000"/>
          </a:xfrm>
          <a:prstGeom prst="rect">
            <a:avLst/>
          </a:prstGeom>
        </p:spPr>
      </p:pic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914400" y="438963"/>
            <a:ext cx="10363200" cy="880669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56633"/>
                </a:solidFill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68506"/>
            <a:ext cx="10363200" cy="44143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Testo</a:t>
            </a: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-116781" y="1985288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67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EFC5D3-F428-4E10-BE3B-7B90A6965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57102"/>
            <a:ext cx="1312603" cy="4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8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D59CA0-C8AA-4DFA-BC9E-0028D93A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37019D-2A29-4C6A-9B43-EA6AE8A8A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38BA8-7B4B-4DEF-8976-EB60669C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3A53-F07E-45FE-9AA1-BF73A5230F17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47BC25-E67C-4EF5-A492-D7CAB3B8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3BA339-2D02-46E7-AD20-9861D0C9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85FE-4761-40C7-A494-C12B329F6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30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14400" y="662064"/>
            <a:ext cx="10363200" cy="75308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74762"/>
            <a:ext cx="10363200" cy="3764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22468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14400" y="662064"/>
            <a:ext cx="10363200" cy="75308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914400" y="1874762"/>
            <a:ext cx="10363200" cy="3764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20994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AA45F9-9FDA-445B-9D8F-0BEC0607C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6F3EE-C37F-424B-9C2B-7087CA4D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020B46-0319-463B-B95B-E897BEEE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F988-780E-4E5C-A574-80E1C183FE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FDA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em Kufi"/>
              <a:buNone/>
              <a:defRPr sz="2800">
                <a:solidFill>
                  <a:schemeClr val="dk1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335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STER_slide 16-9_TAPPO con partne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83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408737"/>
            <a:ext cx="12191283" cy="5542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9926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89" r:id="rId3"/>
    <p:sldLayoutId id="2147483690" r:id="rId4"/>
    <p:sldLayoutId id="2147483691" r:id="rId5"/>
  </p:sldLayoutIdLst>
  <p:txStyles>
    <p:titleStyle>
      <a:lvl1pPr algn="ctr" defTabSz="609585" rtl="0" eaLnBrk="1" latinLnBrk="0" hangingPunct="1">
        <a:spcBef>
          <a:spcPct val="0"/>
        </a:spcBef>
        <a:buNone/>
        <a:defRPr sz="5867" b="1" kern="1200">
          <a:solidFill>
            <a:srgbClr val="056633"/>
          </a:solidFill>
          <a:latin typeface="Helvetica"/>
          <a:ea typeface="+mj-ea"/>
          <a:cs typeface="Helvetica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962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7239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F142D37-019E-487B-8389-3461ADBE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F2EDD9-C1A6-4C9E-B60D-E4A1D5EC7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9222C70-A91A-4EEE-8491-E688F5095E54}"/>
              </a:ext>
            </a:extLst>
          </p:cNvPr>
          <p:cNvSpPr/>
          <p:nvPr userDrawn="1"/>
        </p:nvSpPr>
        <p:spPr>
          <a:xfrm>
            <a:off x="0" y="6419089"/>
            <a:ext cx="12192000" cy="443674"/>
          </a:xfrm>
          <a:prstGeom prst="rect">
            <a:avLst/>
          </a:prstGeom>
          <a:solidFill>
            <a:srgbClr val="0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D0D8D9-6FF2-4D14-B401-09B35D4D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5448" y="6492875"/>
            <a:ext cx="44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7B5F988-780E-4E5C-A574-80E1C183FE8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89AB141-165B-4046-8406-87D8169D7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2121"/>
          <a:stretch/>
        </p:blipFill>
        <p:spPr>
          <a:xfrm>
            <a:off x="9966960" y="6378435"/>
            <a:ext cx="1399032" cy="48193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DB04879-AEBE-420D-A4FA-66E28DF5FB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6429"/>
          <a:stretch/>
        </p:blipFill>
        <p:spPr>
          <a:xfrm>
            <a:off x="832104" y="6380322"/>
            <a:ext cx="1261872" cy="4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it-IT" sz="4000" b="1" kern="1200" dirty="0" smtClean="0">
          <a:solidFill>
            <a:srgbClr val="297A3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e.lombardia.it/wps/portal/istituzionale/HP/DettaglioPubblicazione/servizi-e-informazioni/Cittadini/Tutela-ambientale/Gestione-dei-rifiuti/quaderno-divulgativo-rifiuti/quaderno-divulgativo-rifiuti" TargetMode="External"/><Relationship Id="rId2" Type="http://schemas.openxmlformats.org/officeDocument/2006/relationships/hyperlink" Target="https://www.regione.lombardia.it/wps/portal/istituzionale/HP/DettaglioRedazionale/servizi-e-informazioni/Enti-e-Operatori/ambiente-ed-energia/Rifiuti/aggiornamento-piano-rifiuti-e-bonifiche-regionale/aggiornamento-piano-rifiuti-e-bonifiche-regionale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bandi.regione.lombardia.it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e.lombardia.it/wps/portal/istituzionale/HP/DettaglioAvviso/servizi-e-informazioni/imprese/sicurezza-ambientale-e-alimentare/gestione-dei-rifiuti/bando-contributi-economia-circolare-pmi-lombarde-tessile-plastica/bando-contributi-economia-circolare-pmi-lombarde-tessile-plastica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iorgio_gallina@regione.lombardia.it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47131" y="5539341"/>
            <a:ext cx="22190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buClrTx/>
            </a:pPr>
            <a:r>
              <a:rPr lang="it-IT" sz="1867" kern="1200">
                <a:solidFill>
                  <a:prstClr val="white">
                    <a:lumMod val="50000"/>
                  </a:prstClr>
                </a:solidFill>
                <a:latin typeface="Helvetica"/>
                <a:ea typeface="+mn-ea"/>
                <a:cs typeface="Helvetica"/>
              </a:rPr>
              <a:t>LOGO R1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235F62-3857-05C1-1A12-B32F5ED13284}"/>
              </a:ext>
            </a:extLst>
          </p:cNvPr>
          <p:cNvSpPr txBox="1"/>
          <p:nvPr/>
        </p:nvSpPr>
        <p:spPr>
          <a:xfrm>
            <a:off x="461639" y="2094527"/>
            <a:ext cx="113101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2060"/>
                </a:solidFill>
                <a:latin typeface="Century Gothic" panose="020B0502020202020204" pitchFamily="34" charset="0"/>
                <a:ea typeface="Microsoft Sans Serif" panose="020B0604020202020204" pitchFamily="34" charset="0"/>
              </a:rPr>
              <a:t>Ecoforum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  <a:ea typeface="Microsoft Sans Serif" panose="020B0604020202020204" pitchFamily="34" charset="0"/>
              </a:rPr>
              <a:t> economia circolare</a:t>
            </a:r>
          </a:p>
          <a:p>
            <a:pPr algn="ctr"/>
            <a:r>
              <a:rPr lang="it-IT" sz="3600" b="1" dirty="0">
                <a:solidFill>
                  <a:srgbClr val="008219"/>
                </a:solidFill>
                <a:latin typeface="Century Gothic" panose="020B0502020202020204" pitchFamily="34" charset="0"/>
                <a:ea typeface="Microsoft Sans Serif" panose="020B0604020202020204" pitchFamily="34" charset="0"/>
              </a:rPr>
              <a:t>Gestione dei rifiuti urbani: indirizzi regionali ed occasioni di finanziamento per i Comuni</a:t>
            </a:r>
          </a:p>
          <a:p>
            <a:pPr algn="ctr"/>
            <a:r>
              <a:rPr lang="it-IT" sz="3600" b="1" dirty="0">
                <a:solidFill>
                  <a:srgbClr val="008219"/>
                </a:solidFill>
                <a:latin typeface="Century Gothic" panose="020B0502020202020204" pitchFamily="34" charset="0"/>
                <a:ea typeface="Microsoft Sans Serif" panose="020B0604020202020204" pitchFamily="34" charset="0"/>
              </a:rPr>
              <a:t> </a:t>
            </a:r>
          </a:p>
          <a:p>
            <a:pPr algn="ctr"/>
            <a:r>
              <a:rPr lang="it-IT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icrosoft Sans Serif" panose="020B0604020202020204" pitchFamily="34" charset="0"/>
              </a:rPr>
              <a:t>Giorgio Gallina – Regione Lombardia, dirigente struttura «Rifiuti e tutela ambientale»</a:t>
            </a:r>
          </a:p>
          <a:p>
            <a:pPr algn="ctr"/>
            <a:r>
              <a:rPr lang="it-IT" sz="1800" b="1" dirty="0">
                <a:latin typeface="Century Gothic" panose="020B0502020202020204" pitchFamily="34" charset="0"/>
                <a:ea typeface="Microsoft Sans Serif" panose="020B0604020202020204" pitchFamily="34" charset="0"/>
              </a:rPr>
              <a:t>Sondrio, 10 aprile 2024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712616-0AEB-4D33-9922-8BACE9C5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89" y="5409101"/>
            <a:ext cx="2109399" cy="640135"/>
          </a:xfrm>
          <a:prstGeom prst="rect">
            <a:avLst/>
          </a:prstGeom>
          <a:solidFill>
            <a:srgbClr val="C82A60"/>
          </a:solidFill>
        </p:spPr>
      </p:pic>
    </p:spTree>
    <p:extLst>
      <p:ext uri="{BB962C8B-B14F-4D97-AF65-F5344CB8AC3E}">
        <p14:creationId xmlns:p14="http://schemas.microsoft.com/office/powerpoint/2010/main" val="311183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BC2C783-9CDB-6CFB-8049-0DE247D8E793}"/>
              </a:ext>
            </a:extLst>
          </p:cNvPr>
          <p:cNvSpPr/>
          <p:nvPr/>
        </p:nvSpPr>
        <p:spPr>
          <a:xfrm>
            <a:off x="573285" y="2531871"/>
            <a:ext cx="452763" cy="1956171"/>
          </a:xfrm>
          <a:prstGeom prst="rect">
            <a:avLst/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dk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4945" y="285524"/>
            <a:ext cx="10379412" cy="75308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Raccolta differenziata – Provincia di Sondrio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B30C42-3CAD-A2DA-20EC-640D4FBA901E}"/>
              </a:ext>
            </a:extLst>
          </p:cNvPr>
          <p:cNvSpPr txBox="1"/>
          <p:nvPr/>
        </p:nvSpPr>
        <p:spPr>
          <a:xfrm>
            <a:off x="692449" y="1046520"/>
            <a:ext cx="10581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L’articolo 205, c. 6-quater del decreto legislativo 152/2006 “Misure per incrementare la raccolta differenziata” prevede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l’obbligo di raccolta differenziata per determinate frazioni, quali carta, metalli, plastica, vetro, legno (ove possibile), tessili dal 01/01/2022, rifiuti organici, imballaggi, RAEE, pile e accumulatori, ingombranti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1451DF-1523-1857-EBCF-A1BBB4166BAF}"/>
              </a:ext>
            </a:extLst>
          </p:cNvPr>
          <p:cNvSpPr txBox="1"/>
          <p:nvPr/>
        </p:nvSpPr>
        <p:spPr>
          <a:xfrm>
            <a:off x="799667" y="2727460"/>
            <a:ext cx="10355527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Provincia di Sondrio non ha ancora raggiunto l'obiettivo di raccolta differenziata previsto dall’art. 205 del D.lgs. 152/2006 (65% entro il 2012)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FE1B1F8-F992-37F1-D4E8-79072E6C7794}"/>
              </a:ext>
            </a:extLst>
          </p:cNvPr>
          <p:cNvSpPr txBox="1"/>
          <p:nvPr/>
        </p:nvSpPr>
        <p:spPr>
          <a:xfrm>
            <a:off x="642153" y="6274329"/>
            <a:ext cx="5942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>
                <a:latin typeface="Calibri" panose="020F0502020204030204" pitchFamily="34" charset="0"/>
                <a:cs typeface="Calibri" panose="020F0502020204030204" pitchFamily="34" charset="0"/>
              </a:rPr>
              <a:t>* Fonte dati: Relazione Produzione e Gestione dei Rifiuti in Regione Lombardia - Anno 2022,  ARPA Lombardia.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BCE6F9-35AD-1527-46D3-2617EC5542A2}"/>
              </a:ext>
            </a:extLst>
          </p:cNvPr>
          <p:cNvSpPr txBox="1"/>
          <p:nvPr/>
        </p:nvSpPr>
        <p:spPr>
          <a:xfrm>
            <a:off x="805639" y="3649630"/>
            <a:ext cx="10343584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Nel corso del 2022, la provincia di Sondrio ha registrato una diminuzione nella percentuale di raccolta differenziata rispetto al dato del 2021*. </a:t>
            </a:r>
          </a:p>
        </p:txBody>
      </p:sp>
    </p:spTree>
    <p:extLst>
      <p:ext uri="{BB962C8B-B14F-4D97-AF65-F5344CB8AC3E}">
        <p14:creationId xmlns:p14="http://schemas.microsoft.com/office/powerpoint/2010/main" val="195740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8126-2565-FE25-CF68-C02F755D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B56C4-D1C7-AD1D-D7D9-F3A9C8854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945" y="285524"/>
            <a:ext cx="10379412" cy="75308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Raccolta differenziata – Provincia di Sondrio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0AE61C8-68F6-DFB2-29F3-6C164F3F84F8}"/>
              </a:ext>
            </a:extLst>
          </p:cNvPr>
          <p:cNvSpPr txBox="1"/>
          <p:nvPr/>
        </p:nvSpPr>
        <p:spPr>
          <a:xfrm>
            <a:off x="7427451" y="5441062"/>
            <a:ext cx="3992821" cy="58812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Anno di riferimento 2022, tot. Comuni Provincia di SO: 77</a:t>
            </a:r>
          </a:p>
        </p:txBody>
      </p:sp>
      <p:graphicFrame>
        <p:nvGraphicFramePr>
          <p:cNvPr id="33" name="Tabella 32">
            <a:extLst>
              <a:ext uri="{FF2B5EF4-FFF2-40B4-BE49-F238E27FC236}">
                <a16:creationId xmlns:a16="http://schemas.microsoft.com/office/drawing/2014/main" id="{5707A2DE-BD1F-3CFD-5FE9-C42015CD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74679"/>
              </p:ext>
            </p:extLst>
          </p:nvPr>
        </p:nvGraphicFramePr>
        <p:xfrm>
          <a:off x="7427452" y="1122874"/>
          <a:ext cx="3992820" cy="40979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9199">
                  <a:extLst>
                    <a:ext uri="{9D8B030D-6E8A-4147-A177-3AD203B41FA5}">
                      <a16:colId xmlns:a16="http://schemas.microsoft.com/office/drawing/2014/main" val="1306947440"/>
                    </a:ext>
                  </a:extLst>
                </a:gridCol>
                <a:gridCol w="2383621">
                  <a:extLst>
                    <a:ext uri="{9D8B030D-6E8A-4147-A177-3AD203B41FA5}">
                      <a16:colId xmlns:a16="http://schemas.microsoft.com/office/drawing/2014/main" val="2243650628"/>
                    </a:ext>
                  </a:extLst>
                </a:gridCol>
              </a:tblGrid>
              <a:tr h="4066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Frazione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Numero di Comuni sollecitati 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434439"/>
                  </a:ext>
                </a:extLst>
              </a:tr>
              <a:tr h="3188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Carta e Cartone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930557"/>
                  </a:ext>
                </a:extLst>
              </a:tr>
              <a:tr h="26179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Plastica</a:t>
                      </a:r>
                      <a:endParaRPr lang="it-IT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824231"/>
                  </a:ext>
                </a:extLst>
              </a:tr>
              <a:tr h="3867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Metalli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452964"/>
                  </a:ext>
                </a:extLst>
              </a:tr>
              <a:tr h="3867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Tessili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7006098"/>
                  </a:ext>
                </a:extLst>
              </a:tr>
              <a:tr h="3867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Organico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306457"/>
                  </a:ext>
                </a:extLst>
              </a:tr>
              <a:tr h="3867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RAEE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219509"/>
                  </a:ext>
                </a:extLst>
              </a:tr>
              <a:tr h="3867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Pile e accumulatori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5175369"/>
                  </a:ext>
                </a:extLst>
              </a:tr>
              <a:tr h="3867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Ingombranti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75113"/>
                  </a:ext>
                </a:extLst>
              </a:tr>
              <a:tr h="3187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Vetro</a:t>
                      </a:r>
                      <a:endParaRPr lang="it-IT" sz="1600" b="1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40048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3771DD-CACC-CC04-BF73-BFCE9AB18DE6}"/>
              </a:ext>
            </a:extLst>
          </p:cNvPr>
          <p:cNvSpPr txBox="1"/>
          <p:nvPr/>
        </p:nvSpPr>
        <p:spPr>
          <a:xfrm>
            <a:off x="1494299" y="1552792"/>
            <a:ext cx="5319245" cy="1770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ctr" defTabSz="457200" eaLnBrk="1" fontAlgn="b" latinLnBrk="0" hangingPunct="1">
              <a:defRPr sz="1600" kern="1200">
                <a:solidFill>
                  <a:schemeClr val="tx1"/>
                </a:solidFill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Regione ha inviato note ai Comuni che non risultano effettuare la raccolta differenziata di frazioni obbligatorie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B359E92-9B3B-51FC-9EA7-597D18FEE3F9}"/>
              </a:ext>
            </a:extLst>
          </p:cNvPr>
          <p:cNvSpPr/>
          <p:nvPr/>
        </p:nvSpPr>
        <p:spPr>
          <a:xfrm>
            <a:off x="7611212" y="3086487"/>
            <a:ext cx="3011392" cy="48356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339C07D-1C5B-C012-4D71-9F9B8F7AD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67448"/>
              </p:ext>
            </p:extLst>
          </p:nvPr>
        </p:nvGraphicFramePr>
        <p:xfrm>
          <a:off x="538500" y="4306399"/>
          <a:ext cx="3373528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74400">
                  <a:extLst>
                    <a:ext uri="{9D8B030D-6E8A-4147-A177-3AD203B41FA5}">
                      <a16:colId xmlns:a16="http://schemas.microsoft.com/office/drawing/2014/main" val="1306947440"/>
                    </a:ext>
                  </a:extLst>
                </a:gridCol>
                <a:gridCol w="1299128">
                  <a:extLst>
                    <a:ext uri="{9D8B030D-6E8A-4147-A177-3AD203B41FA5}">
                      <a16:colId xmlns:a16="http://schemas.microsoft.com/office/drawing/2014/main" val="2243650628"/>
                    </a:ext>
                  </a:extLst>
                </a:gridCol>
              </a:tblGrid>
              <a:tr h="2887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Percentuale di 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56,8%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22816"/>
                  </a:ext>
                </a:extLst>
              </a:tr>
              <a:tr h="2887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Tot raccolto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48.123.693,0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824231"/>
                  </a:ext>
                </a:extLst>
              </a:tr>
              <a:tr h="4912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Produzione Procapite (Kg/abitante*anno)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452964"/>
                  </a:ext>
                </a:extLst>
              </a:tr>
              <a:tr h="4912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Note di sollecito inviate da RL nel 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767198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19EF91-87B0-1B8C-D5D4-47C20D1153AC}"/>
              </a:ext>
            </a:extLst>
          </p:cNvPr>
          <p:cNvSpPr txBox="1"/>
          <p:nvPr/>
        </p:nvSpPr>
        <p:spPr>
          <a:xfrm>
            <a:off x="556260" y="3964954"/>
            <a:ext cx="3355768" cy="279609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600"/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Dati 2022</a:t>
            </a:r>
          </a:p>
        </p:txBody>
      </p:sp>
    </p:spTree>
    <p:extLst>
      <p:ext uri="{BB962C8B-B14F-4D97-AF65-F5344CB8AC3E}">
        <p14:creationId xmlns:p14="http://schemas.microsoft.com/office/powerpoint/2010/main" val="91406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A19F118-9509-4E95-8B4F-97311411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IT" dirty="0"/>
              <a:t>Riciclaggio netto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D8E2724-9D98-4103-90DB-77524B3A9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6" y="1089020"/>
            <a:ext cx="11680846" cy="4351338"/>
          </a:xfrm>
        </p:spPr>
        <p:txBody>
          <a:bodyPr>
            <a:normAutofit/>
          </a:bodyPr>
          <a:lstStyle/>
          <a:p>
            <a:r>
              <a:rPr lang="it-IT" sz="2000" dirty="0"/>
              <a:t>L’obiettivo della Direttiva quadro UE per l’economia circolare è la riduzione degli scarti generati dalle raccolte differenziate </a:t>
            </a:r>
            <a:r>
              <a:rPr lang="it-IT" sz="2000" b="1" dirty="0"/>
              <a:t>(riciclo effettivo).</a:t>
            </a:r>
          </a:p>
          <a:p>
            <a:endParaRPr lang="it-IT" sz="2000" b="1" dirty="0"/>
          </a:p>
          <a:p>
            <a:r>
              <a:rPr lang="it-IT" sz="2000" dirty="0"/>
              <a:t>Calcolato il valore di base su dati 2019: </a:t>
            </a:r>
            <a:r>
              <a:rPr lang="it-IT" sz="2000" b="1" dirty="0"/>
              <a:t>54,9%</a:t>
            </a:r>
            <a:r>
              <a:rPr lang="it-IT" sz="2000" dirty="0"/>
              <a:t> (RD lorda: 72,0%)</a:t>
            </a:r>
            <a:endParaRPr lang="it-IT" sz="2000" b="1" dirty="0"/>
          </a:p>
          <a:p>
            <a:r>
              <a:rPr lang="it-IT" sz="2000" dirty="0"/>
              <a:t>Gli scarti sono dovuti a </a:t>
            </a:r>
          </a:p>
          <a:p>
            <a:pPr lvl="1"/>
            <a:r>
              <a:rPr lang="it-IT" dirty="0"/>
              <a:t>Caratteristiche prodotti (ecodesign)</a:t>
            </a:r>
          </a:p>
          <a:p>
            <a:pPr lvl="1"/>
            <a:r>
              <a:rPr lang="it-IT" dirty="0"/>
              <a:t>Errati </a:t>
            </a:r>
            <a:r>
              <a:rPr lang="it-IT" b="1" dirty="0"/>
              <a:t>comportamenti</a:t>
            </a:r>
            <a:r>
              <a:rPr lang="it-IT" dirty="0"/>
              <a:t> del cittadino</a:t>
            </a:r>
          </a:p>
          <a:p>
            <a:pPr lvl="1"/>
            <a:r>
              <a:rPr lang="it-IT" b="1" dirty="0"/>
              <a:t>Modello</a:t>
            </a:r>
            <a:r>
              <a:rPr lang="it-IT" dirty="0"/>
              <a:t> di raccolta che non punta alla </a:t>
            </a:r>
            <a:r>
              <a:rPr lang="it-IT" b="1" dirty="0"/>
              <a:t>qualità</a:t>
            </a:r>
          </a:p>
          <a:p>
            <a:pPr lvl="1"/>
            <a:r>
              <a:rPr lang="it-IT" b="1" dirty="0"/>
              <a:t>Impiantistica</a:t>
            </a:r>
            <a:r>
              <a:rPr lang="it-IT" dirty="0"/>
              <a:t> di riciclo che non punta alla riduzione degli </a:t>
            </a:r>
            <a:r>
              <a:rPr lang="it-IT" b="1" dirty="0"/>
              <a:t>scarti</a:t>
            </a:r>
          </a:p>
          <a:p>
            <a:pPr marL="457200" lvl="1" indent="0">
              <a:buNone/>
            </a:pPr>
            <a:endParaRPr lang="it-IT" b="1" dirty="0"/>
          </a:p>
          <a:p>
            <a:pPr marL="457200" lvl="1" indent="0">
              <a:buNone/>
            </a:pPr>
            <a:r>
              <a:rPr lang="it-IT" b="1" dirty="0"/>
              <a:t>Il PRGR prevede di agire su tutti questi aspetti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C14005-5AFD-85F7-CAA4-04063D957B3B}"/>
              </a:ext>
            </a:extLst>
          </p:cNvPr>
          <p:cNvSpPr txBox="1"/>
          <p:nvPr/>
        </p:nvSpPr>
        <p:spPr>
          <a:xfrm>
            <a:off x="7731327" y="4593545"/>
            <a:ext cx="3991730" cy="132343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SCELTA AMBIZIOSA:</a:t>
            </a:r>
          </a:p>
          <a:p>
            <a:pPr>
              <a:buClr>
                <a:srgbClr val="000000"/>
              </a:buClr>
              <a:buSzPts val="1600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Source Sans Pro"/>
              </a:rPr>
              <a:t>Obiettivo UE (nazionale) è 55% al 2025 -&gt; 65% al 2035</a:t>
            </a:r>
          </a:p>
          <a:p>
            <a:pPr>
              <a:buClr>
                <a:srgbClr val="000000"/>
              </a:buClr>
              <a:buSzPts val="1600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  <a:sym typeface="Source Sans Pro"/>
              </a:rPr>
              <a:t>Obiettivo PRGR:  67,8% al 2027</a:t>
            </a:r>
          </a:p>
        </p:txBody>
      </p:sp>
    </p:spTree>
    <p:extLst>
      <p:ext uri="{BB962C8B-B14F-4D97-AF65-F5344CB8AC3E}">
        <p14:creationId xmlns:p14="http://schemas.microsoft.com/office/powerpoint/2010/main" val="167751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559D5-BD66-404C-91EF-7DBFC0008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297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circolare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465EA7-CD3B-40E9-9560-356CA46D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37" y="2019438"/>
            <a:ext cx="5165388" cy="365209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B7C4CC8C-4B04-46C2-A2EA-26FF48284AAF}"/>
              </a:ext>
            </a:extLst>
          </p:cNvPr>
          <p:cNvSpPr/>
          <p:nvPr/>
        </p:nvSpPr>
        <p:spPr>
          <a:xfrm>
            <a:off x="4325567" y="3709888"/>
            <a:ext cx="379379" cy="3720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CFCBFB-C0D7-050D-110E-9FB4AD84F855}"/>
              </a:ext>
            </a:extLst>
          </p:cNvPr>
          <p:cNvSpPr txBox="1"/>
          <p:nvPr/>
        </p:nvSpPr>
        <p:spPr>
          <a:xfrm>
            <a:off x="6360540" y="1721824"/>
            <a:ext cx="43074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Ecodesign (utilizzo materie da rifiuti riciclati, durabilità, riparabilità, riciclabilità)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Green Public Procurement (GPP) e favorire acquisti verdi privati (incentivi, tassazione,…)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Noleggio e condivisione (es. car sharing)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 err="1"/>
              <a:t>Remanufacturing</a:t>
            </a:r>
            <a:endParaRPr lang="it-IT" sz="1800" dirty="0"/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Ridurre la produzione di rifiuti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Ottimizzare la raccolta rifiuti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Riciclare i rifiuti di più e meglio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Bioeconomia (favorire soluzione biologiche)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Educazione, sensibilizzazione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it-IT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7809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3726AA17-87B1-93E0-5071-1538EDF2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7539"/>
            <a:ext cx="4920790" cy="374418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7E559D5-BD66-404C-91EF-7DBFC0008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297A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circolare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7C4CC8C-4B04-46C2-A2EA-26FF48284AAF}"/>
              </a:ext>
            </a:extLst>
          </p:cNvPr>
          <p:cNvSpPr/>
          <p:nvPr/>
        </p:nvSpPr>
        <p:spPr>
          <a:xfrm>
            <a:off x="4325567" y="3709888"/>
            <a:ext cx="379379" cy="3720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CFCBFB-C0D7-050D-110E-9FB4AD84F855}"/>
              </a:ext>
            </a:extLst>
          </p:cNvPr>
          <p:cNvSpPr txBox="1"/>
          <p:nvPr/>
        </p:nvSpPr>
        <p:spPr>
          <a:xfrm>
            <a:off x="6322243" y="1746822"/>
            <a:ext cx="394040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Non c’è economia circolare senza riciclaggio</a:t>
            </a:r>
          </a:p>
          <a:p>
            <a:endParaRPr lang="it-IT" sz="3200" dirty="0"/>
          </a:p>
          <a:p>
            <a:r>
              <a:rPr lang="it-IT" sz="3200" b="1" dirty="0"/>
              <a:t>Non c’è riciclaggio senza impianti</a:t>
            </a:r>
          </a:p>
          <a:p>
            <a:endParaRPr lang="it-IT" sz="32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81834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F6479-4D15-4120-AD64-1643ECEA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Scelte chiave del PRGR sul tema impiantistica</a:t>
            </a:r>
          </a:p>
        </p:txBody>
      </p:sp>
      <p:sp>
        <p:nvSpPr>
          <p:cNvPr id="8" name="Google Shape;658;p88">
            <a:extLst>
              <a:ext uri="{FF2B5EF4-FFF2-40B4-BE49-F238E27FC236}">
                <a16:creationId xmlns:a16="http://schemas.microsoft.com/office/drawing/2014/main" id="{BD9D251C-24B5-415C-9B85-0448B62FA4DF}"/>
              </a:ext>
            </a:extLst>
          </p:cNvPr>
          <p:cNvSpPr txBox="1">
            <a:spLocks/>
          </p:cNvSpPr>
          <p:nvPr/>
        </p:nvSpPr>
        <p:spPr>
          <a:xfrm>
            <a:off x="316864" y="1455600"/>
            <a:ext cx="7709536" cy="3172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637B7F"/>
              </a:buClr>
              <a:buSzPts val="1600"/>
              <a:buFont typeface="Source Sans Pro"/>
              <a:buChar char="●"/>
              <a:defRPr/>
            </a:pPr>
            <a:endParaRPr lang="it-IT" sz="2000" dirty="0">
              <a:sym typeface="Source Sans Pro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637B7F"/>
              </a:buClr>
              <a:buSzPts val="1600"/>
              <a:buFont typeface="Source Sans Pro"/>
              <a:buChar char="●"/>
              <a:defRPr/>
            </a:pPr>
            <a:r>
              <a:rPr lang="it-IT" sz="2000" dirty="0">
                <a:latin typeface="Arial"/>
                <a:cs typeface="Arial"/>
                <a:sym typeface="Source Sans Pro"/>
              </a:rPr>
              <a:t>Incremento della quota di </a:t>
            </a:r>
            <a:r>
              <a:rPr lang="it-IT" sz="2000" b="1" dirty="0">
                <a:latin typeface="Arial"/>
                <a:cs typeface="Arial"/>
                <a:sym typeface="Source Sans Pro"/>
              </a:rPr>
              <a:t>FORSU</a:t>
            </a:r>
            <a:r>
              <a:rPr lang="it-IT" sz="2000" dirty="0">
                <a:latin typeface="Arial"/>
                <a:cs typeface="Arial"/>
                <a:sym typeface="Source Sans Pro"/>
              </a:rPr>
              <a:t> (umido) avviata a digestione anaerobica</a:t>
            </a:r>
            <a:endParaRPr lang="it-IT" sz="20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637B7F"/>
              </a:buClr>
              <a:buSzPts val="1600"/>
              <a:buFont typeface="Source Sans Pro"/>
              <a:buChar char="●"/>
              <a:defRPr/>
            </a:pPr>
            <a:endParaRPr lang="it-IT" sz="2000" dirty="0">
              <a:sym typeface="Source Sans Pro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637B7F"/>
              </a:buClr>
              <a:buSzPts val="1600"/>
              <a:buFont typeface="Source Sans Pro"/>
              <a:buChar char="●"/>
              <a:defRPr/>
            </a:pPr>
            <a:r>
              <a:rPr lang="it-IT" sz="20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Ripensamento dell’impiantistica di TMB</a:t>
            </a:r>
            <a:r>
              <a:rPr lang="it-IT" sz="2000" b="1" dirty="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it-IT" sz="2000" dirty="0">
                <a:latin typeface="Arial"/>
                <a:ea typeface="Times New Roman" panose="02020603050405020304" pitchFamily="18" charset="0"/>
                <a:cs typeface="Arial"/>
              </a:rPr>
              <a:t>(Trattamento Meccanico Biologico)</a:t>
            </a:r>
            <a:r>
              <a:rPr lang="it-IT" sz="2000" b="1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it-IT" sz="20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nell’ottica di privilegiare il ricorso a recupero energetico diretto ed indiretto</a:t>
            </a:r>
            <a:r>
              <a:rPr lang="it-IT" sz="2000" dirty="0">
                <a:latin typeface="Arial"/>
                <a:cs typeface="Arial"/>
                <a:sym typeface="Source Sans Pro"/>
              </a:rPr>
              <a:t> attraverso il </a:t>
            </a:r>
            <a:r>
              <a:rPr lang="it-IT" sz="2000" b="1" dirty="0">
                <a:latin typeface="Arial"/>
                <a:cs typeface="Arial"/>
                <a:sym typeface="Source Sans Pro"/>
              </a:rPr>
              <a:t>recupero di materia/produzione CSS </a:t>
            </a:r>
            <a:r>
              <a:rPr lang="it-IT" sz="2000" dirty="0">
                <a:latin typeface="Arial"/>
                <a:cs typeface="Arial"/>
                <a:sym typeface="Source Sans Pro"/>
              </a:rPr>
              <a:t>(Combustibile Solido Secondario). </a:t>
            </a:r>
            <a:r>
              <a:rPr lang="it-IT" sz="2000" dirty="0"/>
              <a:t>Gli impianti di TMB non saranno necessari se il rifiuto indifferenziato sarà privato, mediante raccolta differenziata a monte, di tutte le frazioni recuperabili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1600"/>
              <a:buFont typeface="Source Sans Pro"/>
              <a:buChar char="●"/>
              <a:tabLst/>
              <a:defRPr/>
            </a:pPr>
            <a:endParaRPr lang="it-IT" sz="2000" dirty="0">
              <a:sym typeface="Source Sans Pro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1600"/>
              <a:buFont typeface="Source Sans Pro"/>
              <a:buChar char="●"/>
              <a:tabLst/>
              <a:defRPr/>
            </a:pPr>
            <a:r>
              <a:rPr lang="it-IT" sz="2000" dirty="0">
                <a:latin typeface="Arial"/>
                <a:cs typeface="Arial"/>
                <a:sym typeface="Source Sans Pro"/>
              </a:rPr>
              <a:t>Maggior utilizzo delle capacità di trattamento dell’impiantistica industriale per il trattamento di </a:t>
            </a:r>
            <a:r>
              <a:rPr lang="it-IT" sz="2000" b="1" dirty="0">
                <a:latin typeface="Arial"/>
                <a:cs typeface="Arial"/>
                <a:sym typeface="Source Sans Pro"/>
              </a:rPr>
              <a:t>CSS</a:t>
            </a:r>
            <a:r>
              <a:rPr lang="it-IT" sz="2000" dirty="0">
                <a:latin typeface="Arial"/>
                <a:cs typeface="Arial"/>
                <a:sym typeface="Source Sans Pro"/>
              </a:rPr>
              <a:t> (e/o </a:t>
            </a:r>
            <a:r>
              <a:rPr lang="it-IT" sz="2000" dirty="0" err="1">
                <a:latin typeface="Arial"/>
                <a:cs typeface="Arial"/>
                <a:sym typeface="Source Sans Pro"/>
              </a:rPr>
              <a:t>CSS_Combustibile</a:t>
            </a:r>
            <a:r>
              <a:rPr lang="it-IT" sz="2000" dirty="0">
                <a:latin typeface="Arial"/>
                <a:cs typeface="Arial"/>
                <a:sym typeface="Source Sans Pro"/>
              </a:rPr>
              <a:t>)</a:t>
            </a:r>
            <a:endParaRPr lang="it-IT" sz="2000" dirty="0">
              <a:latin typeface="Arial"/>
              <a:cs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1600"/>
              <a:buFont typeface="Source Sans Pro"/>
              <a:buChar char="●"/>
              <a:tabLst/>
              <a:defRPr/>
            </a:pPr>
            <a:endParaRPr lang="it-IT" sz="2000" dirty="0">
              <a:sym typeface="Source Sans Pro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7F"/>
              </a:buClr>
              <a:buSzPts val="1600"/>
              <a:buFont typeface="Source Sans Pro"/>
              <a:buChar char="●"/>
              <a:tabLst/>
              <a:defRPr/>
            </a:pPr>
            <a:endParaRPr lang="it-IT" sz="2000" dirty="0">
              <a:sym typeface="Source Sans Pro"/>
            </a:endParaRPr>
          </a:p>
          <a:p>
            <a:pPr marL="285750" indent="-285750" algn="just"/>
            <a:endParaRPr lang="it-IT" sz="2000" dirty="0"/>
          </a:p>
          <a:p>
            <a:pPr marL="285750" indent="-285750"/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9BBAD9-30DD-6161-368E-00D3B58C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747" y="1726031"/>
            <a:ext cx="3935315" cy="25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1778FC-DE5F-F150-A24A-E346444C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45200" cy="1325563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Scelte chiave del PRGR sul tema impiantistica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7ECE18-1E7A-95B5-7337-51417B3F9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30900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Favorire l’utilizzo dei </a:t>
            </a:r>
            <a:r>
              <a:rPr lang="it-IT" sz="2000" b="1" dirty="0"/>
              <a:t>sottoprodotti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ea typeface="Times New Roman" panose="02020603050405020304" pitchFamily="18" charset="0"/>
              </a:rPr>
              <a:t>Favorire la sinergia impiantistica nel trattamento dei rifiuti urbani e dei rifiuti speciali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Limitazione degli impianti di solo stoccaggio</a:t>
            </a:r>
            <a:r>
              <a:rPr lang="it-IT" sz="2000" dirty="0"/>
              <a:t>: sono ora soggetti ai </a:t>
            </a:r>
            <a:r>
              <a:rPr lang="it-IT" sz="2000" b="1" dirty="0"/>
              <a:t>criteri localizzativi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Favorire ricerca, innovazione e nuove </a:t>
            </a:r>
            <a:r>
              <a:rPr lang="it-IT" sz="2000" b="1" dirty="0"/>
              <a:t>tecnologie di recupero </a:t>
            </a:r>
            <a:r>
              <a:rPr lang="it-IT" sz="2000" dirty="0"/>
              <a:t>soprattutto per alcune filiere (es. riciclo chimico della plastica)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Promuovere «end of </a:t>
            </a:r>
            <a:r>
              <a:rPr lang="it-IT" sz="2000" b="1" dirty="0" err="1"/>
              <a:t>waste</a:t>
            </a:r>
            <a:r>
              <a:rPr lang="it-IT" sz="2000" b="1" dirty="0"/>
              <a:t>»</a:t>
            </a:r>
            <a:r>
              <a:rPr lang="it-IT" sz="2000" dirty="0"/>
              <a:t> – uso materiali riciclati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Favorire il riciclo di </a:t>
            </a:r>
            <a:r>
              <a:rPr lang="it-IT" sz="2000" b="1" dirty="0"/>
              <a:t>materiali da costruzione e demolizione per usi di qualità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8CDF6BE-23BC-9ED1-66B7-DADDC2A5B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9" r="21882"/>
          <a:stretch/>
        </p:blipFill>
        <p:spPr>
          <a:xfrm>
            <a:off x="6604000" y="-9405"/>
            <a:ext cx="5588000" cy="642693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1507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F91C76-2D44-6510-BDDE-A99F1E15BFE9}"/>
              </a:ext>
            </a:extLst>
          </p:cNvPr>
          <p:cNvSpPr txBox="1"/>
          <p:nvPr/>
        </p:nvSpPr>
        <p:spPr>
          <a:xfrm>
            <a:off x="546559" y="3496575"/>
            <a:ext cx="109787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Gli investimenti sono indirizzati verso nuove tecnologie e principi di economia circolare in coerenza con il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Programma Regionale di Gestione Rifiuti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(PRGR)</a:t>
            </a: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Gli investimenti sono finalizzati ai livelli più elevati nella gerarchia di gestione rifiuti, ossia la 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prevenzione 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(es. preparazione per il riutilizzo, sottoprodotti, ecc...) ed il </a:t>
            </a: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recupero di materia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in coerenza con il principio DNSH</a:t>
            </a:r>
          </a:p>
          <a:p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it-IT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689667-97F0-7A63-02F8-3DE62789A8B9}"/>
              </a:ext>
            </a:extLst>
          </p:cNvPr>
          <p:cNvSpPr txBox="1"/>
          <p:nvPr/>
        </p:nvSpPr>
        <p:spPr>
          <a:xfrm>
            <a:off x="572176" y="1280815"/>
            <a:ext cx="1111845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82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b.VI) Promuovere la transizione verso un'economia circolare ed efficiente sotto il profilo delle risorse (120 Mln 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Azione 2.6.1. Sostegno all’adozione di modelli di produzione sostenibile</a:t>
            </a:r>
          </a:p>
          <a:p>
            <a:endParaRPr lang="it-IT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Azione 2.6.2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. Sostegno ad azioni di simbiosi industriale, prevenzione produzione rifiuti, riciclaggio e riutilizzo per la chiusura del ciclo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7F503F-F170-8B85-7264-1554B5619763}"/>
              </a:ext>
            </a:extLst>
          </p:cNvPr>
          <p:cNvSpPr txBox="1"/>
          <p:nvPr/>
        </p:nvSpPr>
        <p:spPr>
          <a:xfrm>
            <a:off x="546560" y="868435"/>
            <a:ext cx="693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8219"/>
                </a:solidFill>
                <a:latin typeface="Helvetica" panose="020B0604020202030204" pitchFamily="34" charset="0"/>
              </a:rPr>
              <a:t>Obiettivo specifico 2 (Asse 2) del PR-FESR 21-27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967BA2C-0C72-592C-4952-A0218AE0DEA1}"/>
              </a:ext>
            </a:extLst>
          </p:cNvPr>
          <p:cNvSpPr/>
          <p:nvPr/>
        </p:nvSpPr>
        <p:spPr>
          <a:xfrm>
            <a:off x="572176" y="2287885"/>
            <a:ext cx="11118457" cy="6549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44C1A6A1-4F3B-54FE-F03C-9BCE8C50F7B9}"/>
              </a:ext>
            </a:extLst>
          </p:cNvPr>
          <p:cNvSpPr/>
          <p:nvPr/>
        </p:nvSpPr>
        <p:spPr>
          <a:xfrm>
            <a:off x="5621286" y="3027454"/>
            <a:ext cx="790112" cy="401546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D5B157D-650B-C4C2-5EBB-B2EAF5E2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221914" y="5878630"/>
            <a:ext cx="1219228" cy="59326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BF2869-9043-037C-C793-CC73EC401822}"/>
              </a:ext>
            </a:extLst>
          </p:cNvPr>
          <p:cNvSpPr txBox="1"/>
          <p:nvPr/>
        </p:nvSpPr>
        <p:spPr>
          <a:xfrm>
            <a:off x="912399" y="332945"/>
            <a:ext cx="1020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 panose="020B0604020202030204" pitchFamily="34" charset="0"/>
                <a:ea typeface="+mj-ea"/>
              </a:rPr>
              <a:t>Bandi «</a:t>
            </a:r>
            <a:r>
              <a:rPr lang="it-IT" sz="2800" b="1" kern="1200" dirty="0" err="1">
                <a:solidFill>
                  <a:srgbClr val="056633"/>
                </a:solidFill>
                <a:latin typeface="Helvetica" panose="020B0604020202030204" pitchFamily="34" charset="0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 panose="020B0604020202030204" pitchFamily="34" charset="0"/>
                <a:ea typeface="+mj-ea"/>
              </a:rPr>
              <a:t>.» Risorse Circolari in Lombardia</a:t>
            </a:r>
          </a:p>
        </p:txBody>
      </p:sp>
    </p:spTree>
    <p:extLst>
      <p:ext uri="{BB962C8B-B14F-4D97-AF65-F5344CB8AC3E}">
        <p14:creationId xmlns:p14="http://schemas.microsoft.com/office/powerpoint/2010/main" val="236180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C1394-64DF-59FA-2A50-1AD50B7BB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8B6339-0C1D-7D5A-48E1-0BA51EE330F5}"/>
              </a:ext>
            </a:extLst>
          </p:cNvPr>
          <p:cNvSpPr txBox="1"/>
          <p:nvPr/>
        </p:nvSpPr>
        <p:spPr>
          <a:xfrm>
            <a:off x="1130158" y="4064294"/>
            <a:ext cx="10011317" cy="2268119"/>
          </a:xfrm>
          <a:prstGeom prst="rect">
            <a:avLst/>
          </a:prstGeom>
          <a:solidFill>
            <a:srgbClr val="FFCB9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D02A6F-6DBA-45A6-F3B7-090451BC75AD}"/>
              </a:ext>
            </a:extLst>
          </p:cNvPr>
          <p:cNvSpPr txBox="1"/>
          <p:nvPr/>
        </p:nvSpPr>
        <p:spPr>
          <a:xfrm>
            <a:off x="1727201" y="2048836"/>
            <a:ext cx="9414274" cy="1877437"/>
          </a:xfrm>
          <a:prstGeom prst="rect">
            <a:avLst/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3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63ACBD-DB5E-8C0B-4F09-4FECC77EC544}"/>
              </a:ext>
            </a:extLst>
          </p:cNvPr>
          <p:cNvSpPr txBox="1"/>
          <p:nvPr/>
        </p:nvSpPr>
        <p:spPr>
          <a:xfrm>
            <a:off x="454431" y="395157"/>
            <a:ext cx="113627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Bando «</a:t>
            </a:r>
            <a:r>
              <a:rPr lang="it-IT" sz="2800" b="1" kern="1200" dirty="0" err="1">
                <a:solidFill>
                  <a:srgbClr val="056633"/>
                </a:solidFill>
                <a:latin typeface="Helvetica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.» Risorse Circolari in Lombardia </a:t>
            </a:r>
          </a:p>
          <a:p>
            <a:pPr algn="ctr"/>
            <a:r>
              <a:rPr lang="it-IT" sz="2000" b="1" kern="1200" dirty="0">
                <a:solidFill>
                  <a:srgbClr val="056633"/>
                </a:solidFill>
                <a:latin typeface="Helvetica"/>
                <a:ea typeface="+mj-ea"/>
              </a:rPr>
              <a:t>Prevenzione della produzione rifiuti e implementazione dei sistemi di raccolta rifiuti finalizzati all’incremento di recupero di materia per Enti Locali</a:t>
            </a:r>
          </a:p>
          <a:p>
            <a:pPr algn="ctr"/>
            <a:r>
              <a:rPr lang="it-IT" sz="2000" kern="1200" dirty="0">
                <a:solidFill>
                  <a:srgbClr val="056633"/>
                </a:solidFill>
                <a:latin typeface="Helvetica"/>
                <a:ea typeface="+mj-ea"/>
              </a:rPr>
              <a:t>(</a:t>
            </a:r>
            <a:r>
              <a:rPr lang="it-IT" sz="2000" i="1" kern="1200" dirty="0">
                <a:solidFill>
                  <a:srgbClr val="056633"/>
                </a:solidFill>
                <a:latin typeface="Helvetica"/>
                <a:ea typeface="+mj-ea"/>
              </a:rPr>
              <a:t>proposta prossimamente in Giunta</a:t>
            </a:r>
            <a:r>
              <a:rPr lang="it-IT" sz="2000" kern="1200" dirty="0">
                <a:solidFill>
                  <a:srgbClr val="056633"/>
                </a:solidFill>
                <a:latin typeface="Helvetica"/>
                <a:ea typeface="+mj-ea"/>
              </a:rPr>
              <a:t>)</a:t>
            </a:r>
            <a:endParaRPr lang="it-IT" sz="2800" kern="1200" dirty="0">
              <a:solidFill>
                <a:srgbClr val="056633"/>
              </a:solidFill>
              <a:latin typeface="Helvetica"/>
              <a:ea typeface="+mj-ea"/>
            </a:endParaRPr>
          </a:p>
          <a:p>
            <a:pPr algn="ctr"/>
            <a:endParaRPr lang="it-IT" sz="2800" b="1" kern="1200" dirty="0">
              <a:solidFill>
                <a:srgbClr val="056633"/>
              </a:solidFill>
              <a:latin typeface="Helvetica"/>
              <a:ea typeface="+mj-ea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431F75AD-511E-379D-6870-B4587C6DFA42}"/>
              </a:ext>
            </a:extLst>
          </p:cNvPr>
          <p:cNvGrpSpPr/>
          <p:nvPr/>
        </p:nvGrpSpPr>
        <p:grpSpPr>
          <a:xfrm>
            <a:off x="6082905" y="2271158"/>
            <a:ext cx="4960914" cy="1463572"/>
            <a:chOff x="5312618" y="1923796"/>
            <a:chExt cx="3198920" cy="1376999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5A650775-9E68-D7A4-1F1E-F892E51833C8}"/>
                </a:ext>
              </a:extLst>
            </p:cNvPr>
            <p:cNvSpPr txBox="1"/>
            <p:nvPr/>
          </p:nvSpPr>
          <p:spPr>
            <a:xfrm>
              <a:off x="5312618" y="1923796"/>
              <a:ext cx="3198920" cy="3474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Comuni (anche in forma </a:t>
              </a:r>
              <a:r>
                <a:rPr lang="it-IT" sz="1800" b="0" i="0" dirty="0"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aggregata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DA31C273-45E9-21D6-C5B2-996A2D6F9189}"/>
                </a:ext>
              </a:extLst>
            </p:cNvPr>
            <p:cNvSpPr txBox="1"/>
            <p:nvPr/>
          </p:nvSpPr>
          <p:spPr>
            <a:xfrm>
              <a:off x="5312618" y="2265213"/>
              <a:ext cx="3198920" cy="3474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Unioni di Comuni 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D2EB262-AA24-7329-BD11-B5EDAC105245}"/>
                </a:ext>
              </a:extLst>
            </p:cNvPr>
            <p:cNvSpPr txBox="1"/>
            <p:nvPr/>
          </p:nvSpPr>
          <p:spPr>
            <a:xfrm>
              <a:off x="5312618" y="2610285"/>
              <a:ext cx="3198920" cy="3474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Comunità Montane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64F1A55-FA19-9351-AB67-280B755B7606}"/>
                </a:ext>
              </a:extLst>
            </p:cNvPr>
            <p:cNvSpPr txBox="1"/>
            <p:nvPr/>
          </p:nvSpPr>
          <p:spPr>
            <a:xfrm>
              <a:off x="5312618" y="2953310"/>
              <a:ext cx="3198920" cy="3474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Province e Città Metropolitana di Milano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BC03A7-88DA-720C-759B-877B2F142E00}"/>
              </a:ext>
            </a:extLst>
          </p:cNvPr>
          <p:cNvSpPr txBox="1"/>
          <p:nvPr/>
        </p:nvSpPr>
        <p:spPr>
          <a:xfrm>
            <a:off x="3073431" y="2800752"/>
            <a:ext cx="2619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Soggetti beneficiari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ADAD84D-0022-DD0F-5EF4-F09CB1AC3210}"/>
              </a:ext>
            </a:extLst>
          </p:cNvPr>
          <p:cNvSpPr txBox="1"/>
          <p:nvPr/>
        </p:nvSpPr>
        <p:spPr>
          <a:xfrm>
            <a:off x="1130160" y="4634336"/>
            <a:ext cx="3276388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Dotazione finanziaria:</a:t>
            </a:r>
          </a:p>
          <a:p>
            <a:pPr algn="ctr">
              <a:lnSpc>
                <a:spcPct val="150000"/>
              </a:lnSpc>
            </a:pPr>
            <a:r>
              <a:rPr lang="it-IT" sz="2000" b="1" i="0" dirty="0">
                <a:effectLst/>
                <a:latin typeface="+mj-lt"/>
              </a:rPr>
              <a:t>€ 10.000.000 </a:t>
            </a:r>
          </a:p>
          <a:p>
            <a:pPr algn="ctr"/>
            <a:r>
              <a:rPr lang="it-IT" b="0" i="0" dirty="0">
                <a:effectLst/>
                <a:latin typeface="+mj-lt"/>
              </a:rPr>
              <a:t>in conto capitale, da ripartire tra le varie linee di finanziamento</a:t>
            </a:r>
            <a:endParaRPr lang="it-IT" sz="1600" dirty="0">
              <a:latin typeface="+mj-lt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B042D24-9519-0CDE-61E0-EFCB714E1A43}"/>
              </a:ext>
            </a:extLst>
          </p:cNvPr>
          <p:cNvGrpSpPr/>
          <p:nvPr/>
        </p:nvGrpSpPr>
        <p:grpSpPr>
          <a:xfrm>
            <a:off x="4260715" y="4148595"/>
            <a:ext cx="6783104" cy="2125038"/>
            <a:chOff x="4903434" y="3953880"/>
            <a:chExt cx="6300184" cy="1948043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6011614E-FFA0-4960-AE86-9D7C639C7B6F}"/>
                </a:ext>
              </a:extLst>
            </p:cNvPr>
            <p:cNvSpPr txBox="1"/>
            <p:nvPr/>
          </p:nvSpPr>
          <p:spPr>
            <a:xfrm>
              <a:off x="4903434" y="3953880"/>
              <a:ext cx="630018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Linea 1 - “Infrastrutture per la prevenzione dei rifiuti hub e empori solidali”: € 2.000.000,00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E7CB4811-C4EB-3F49-A141-2C53E01DFB57}"/>
                </a:ext>
              </a:extLst>
            </p:cNvPr>
            <p:cNvSpPr txBox="1"/>
            <p:nvPr/>
          </p:nvSpPr>
          <p:spPr>
            <a:xfrm>
              <a:off x="4903434" y="4550000"/>
              <a:ext cx="630018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Linea 2 - Infrastrutture per la prevenzione dei rifiuti: centri del riutilizzo”: € 3.000.000,00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E46A1A26-84C5-68F1-48B9-D1EF8D110D14}"/>
                </a:ext>
              </a:extLst>
            </p:cNvPr>
            <p:cNvSpPr txBox="1"/>
            <p:nvPr/>
          </p:nvSpPr>
          <p:spPr>
            <a:xfrm>
              <a:off x="4903434" y="5163258"/>
              <a:ext cx="63001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  <a:cs typeface="Arial" panose="020B0604020202020204" pitchFamily="34" charset="0"/>
                </a:rPr>
                <a:t>Linea 3 - “Prevenzione dei rifiuti”: € 1.000.000,00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A1A83AD2-6F89-B051-0E95-21FAC785D898}"/>
                </a:ext>
              </a:extLst>
            </p:cNvPr>
            <p:cNvSpPr txBox="1"/>
            <p:nvPr/>
          </p:nvSpPr>
          <p:spPr>
            <a:xfrm>
              <a:off x="4903434" y="5532591"/>
              <a:ext cx="63001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 rtl="0" fontAlgn="base"/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</a:rPr>
                <a:t>Linea 4 - “Implementazione della raccolta</a:t>
              </a:r>
              <a:r>
                <a:rPr lang="it-IT" sz="1800" dirty="0">
                  <a:latin typeface="+mj-lt"/>
                </a:rPr>
                <a:t>”:</a:t>
              </a:r>
              <a:r>
                <a:rPr lang="it-IT" sz="1800" b="0" i="0" dirty="0">
                  <a:solidFill>
                    <a:srgbClr val="000000"/>
                  </a:solidFill>
                  <a:effectLst/>
                  <a:latin typeface="+mj-lt"/>
                </a:rPr>
                <a:t>€ 4.000.000,00</a:t>
              </a:r>
            </a:p>
          </p:txBody>
        </p:sp>
      </p:grpSp>
      <p:sp>
        <p:nvSpPr>
          <p:cNvPr id="3" name="Ovale 2">
            <a:extLst>
              <a:ext uri="{FF2B5EF4-FFF2-40B4-BE49-F238E27FC236}">
                <a16:creationId xmlns:a16="http://schemas.microsoft.com/office/drawing/2014/main" id="{96EFAE0D-6686-4826-1EDF-6B546E77CF8F}"/>
              </a:ext>
            </a:extLst>
          </p:cNvPr>
          <p:cNvSpPr/>
          <p:nvPr/>
        </p:nvSpPr>
        <p:spPr>
          <a:xfrm>
            <a:off x="946571" y="2408551"/>
            <a:ext cx="1535824" cy="148606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9F684E53-A60E-3E6C-DD41-CDD9369FD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8" y="2534503"/>
            <a:ext cx="1219100" cy="11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7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9BA6A-94A8-DF00-DD36-A0F639796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554886-4DC3-5FF1-C29A-B0221135AC87}"/>
              </a:ext>
            </a:extLst>
          </p:cNvPr>
          <p:cNvSpPr txBox="1"/>
          <p:nvPr/>
        </p:nvSpPr>
        <p:spPr>
          <a:xfrm>
            <a:off x="454431" y="395157"/>
            <a:ext cx="11362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Bando «</a:t>
            </a:r>
            <a:r>
              <a:rPr lang="it-IT" sz="2800" b="1" kern="1200" dirty="0" err="1">
                <a:solidFill>
                  <a:srgbClr val="056633"/>
                </a:solidFill>
                <a:latin typeface="Helvetica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.» Risorse Circolari in Lombardia </a:t>
            </a:r>
          </a:p>
          <a:p>
            <a:pPr algn="ctr"/>
            <a:r>
              <a:rPr lang="it-IT" sz="2000" b="1" kern="1200" dirty="0">
                <a:solidFill>
                  <a:srgbClr val="056633"/>
                </a:solidFill>
                <a:latin typeface="Helvetica"/>
                <a:ea typeface="+mj-ea"/>
              </a:rPr>
              <a:t>Prevenzione della produzione rifiuti e implementazione dei sistemi di raccolta rifiuti finalizzati all’incremento di recupero di materia per Enti Locali</a:t>
            </a:r>
          </a:p>
          <a:p>
            <a:pPr algn="ctr"/>
            <a:endParaRPr lang="it-IT" sz="2800" b="1" kern="1200" dirty="0">
              <a:solidFill>
                <a:srgbClr val="056633"/>
              </a:solidFill>
              <a:latin typeface="Helvetica"/>
              <a:ea typeface="+mj-ea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10D7C4-8DED-1080-E835-FD82DFA1FC6A}"/>
              </a:ext>
            </a:extLst>
          </p:cNvPr>
          <p:cNvSpPr txBox="1"/>
          <p:nvPr/>
        </p:nvSpPr>
        <p:spPr>
          <a:xfrm>
            <a:off x="3129888" y="2999411"/>
            <a:ext cx="242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>
                <a:solidFill>
                  <a:schemeClr val="bg1"/>
                </a:solidFill>
              </a:rPr>
              <a:t>Soggetti beneficiari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7FFC8B-33E7-580A-6CD3-5556DBC1DB6D}"/>
              </a:ext>
            </a:extLst>
          </p:cNvPr>
          <p:cNvSpPr/>
          <p:nvPr/>
        </p:nvSpPr>
        <p:spPr>
          <a:xfrm>
            <a:off x="221673" y="2250498"/>
            <a:ext cx="7034110" cy="34461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ACAFEB-BB6D-2E1D-FD76-5A21600B86A0}"/>
              </a:ext>
            </a:extLst>
          </p:cNvPr>
          <p:cNvSpPr txBox="1"/>
          <p:nvPr/>
        </p:nvSpPr>
        <p:spPr>
          <a:xfrm>
            <a:off x="-415457" y="1832914"/>
            <a:ext cx="41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>
                <a:solidFill>
                  <a:schemeClr val="tx1"/>
                </a:solidFill>
                <a:latin typeface="+mj-lt"/>
              </a:rPr>
              <a:t>Cosa è stato fatto fino ad oggi: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813F915-AE61-94C8-2AFC-18F430B6104B}"/>
              </a:ext>
            </a:extLst>
          </p:cNvPr>
          <p:cNvSpPr/>
          <p:nvPr/>
        </p:nvSpPr>
        <p:spPr>
          <a:xfrm>
            <a:off x="5035177" y="4071152"/>
            <a:ext cx="2166936" cy="1512259"/>
          </a:xfrm>
          <a:prstGeom prst="rect">
            <a:avLst/>
          </a:prstGeom>
          <a:solidFill>
            <a:srgbClr val="C82A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CA6E2C7-A383-1861-7B87-3E214FDCB6FC}"/>
              </a:ext>
            </a:extLst>
          </p:cNvPr>
          <p:cNvSpPr/>
          <p:nvPr/>
        </p:nvSpPr>
        <p:spPr>
          <a:xfrm>
            <a:off x="9803391" y="4070198"/>
            <a:ext cx="2166936" cy="14570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595F7CB-9C87-7DA0-A51E-99D88B7D2D05}"/>
              </a:ext>
            </a:extLst>
          </p:cNvPr>
          <p:cNvSpPr txBox="1"/>
          <p:nvPr/>
        </p:nvSpPr>
        <p:spPr>
          <a:xfrm>
            <a:off x="393801" y="3829246"/>
            <a:ext cx="1821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latin typeface="Century Gothic" panose="020B0502020202020204" pitchFamily="34" charset="0"/>
              </a:rPr>
              <a:t>Confronto preliminare con stakeholder (questionario) </a:t>
            </a:r>
          </a:p>
          <a:p>
            <a:pPr algn="ctr"/>
            <a:endParaRPr lang="it-IT" sz="1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3DA5EA6-69F6-DFE2-4544-B6B08C360D9F}"/>
              </a:ext>
            </a:extLst>
          </p:cNvPr>
          <p:cNvSpPr txBox="1"/>
          <p:nvPr/>
        </p:nvSpPr>
        <p:spPr>
          <a:xfrm>
            <a:off x="-48000" y="3710036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6 Luglio 2023</a:t>
            </a:r>
          </a:p>
        </p:txBody>
      </p:sp>
      <p:pic>
        <p:nvPicPr>
          <p:cNvPr id="28" name="Immagine 27" descr="Immagine che contiene schizzo, disegno, Line art, illustrazione&#10;&#10;Descrizione generata automaticamente">
            <a:extLst>
              <a:ext uri="{FF2B5EF4-FFF2-40B4-BE49-F238E27FC236}">
                <a16:creationId xmlns:a16="http://schemas.microsoft.com/office/drawing/2014/main" id="{595B1BC8-4B71-F1B6-CD9E-72EB45172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t="23300" r="17273" b="22828"/>
          <a:stretch/>
        </p:blipFill>
        <p:spPr>
          <a:xfrm>
            <a:off x="3298565" y="2688602"/>
            <a:ext cx="893564" cy="730932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AD7215A-7196-5060-44D7-9634EC0D8986}"/>
              </a:ext>
            </a:extLst>
          </p:cNvPr>
          <p:cNvSpPr txBox="1"/>
          <p:nvPr/>
        </p:nvSpPr>
        <p:spPr>
          <a:xfrm>
            <a:off x="4622731" y="3720090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rgbClr val="C82A60"/>
                </a:solidFill>
                <a:latin typeface="Century Gothic" panose="020B0502020202020204" pitchFamily="34" charset="0"/>
              </a:rPr>
              <a:t>2 Aprile 2024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1D1A19A-F6EE-942A-04BF-0B5DBA1FF39F}"/>
              </a:ext>
            </a:extLst>
          </p:cNvPr>
          <p:cNvSpPr txBox="1"/>
          <p:nvPr/>
        </p:nvSpPr>
        <p:spPr>
          <a:xfrm>
            <a:off x="9673913" y="4152410"/>
            <a:ext cx="236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Approvazione</a:t>
            </a:r>
            <a:r>
              <a:rPr lang="it-IT" sz="16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Bando</a:t>
            </a:r>
            <a:r>
              <a:rPr lang="it-IT" sz="16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it-IT" sz="160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5" name="Immagine 34" descr="Immagine che contiene disegno, clipart, schizzo, Line art&#10;&#10;Descrizione generata automaticamente">
            <a:extLst>
              <a:ext uri="{FF2B5EF4-FFF2-40B4-BE49-F238E27FC236}">
                <a16:creationId xmlns:a16="http://schemas.microsoft.com/office/drawing/2014/main" id="{3F465BA6-67CD-51D5-BE96-8F1C6CB0C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4545" r="10270" b="14545"/>
          <a:stretch/>
        </p:blipFill>
        <p:spPr>
          <a:xfrm>
            <a:off x="10302687" y="2731952"/>
            <a:ext cx="766061" cy="653773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AA4918F-F925-E537-4B6D-3660D2A5245C}"/>
              </a:ext>
            </a:extLst>
          </p:cNvPr>
          <p:cNvSpPr txBox="1"/>
          <p:nvPr/>
        </p:nvSpPr>
        <p:spPr>
          <a:xfrm>
            <a:off x="9314916" y="3707582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nel corso del 2024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85E0E2B-2344-4FE9-C253-8874E54D1C45}"/>
              </a:ext>
            </a:extLst>
          </p:cNvPr>
          <p:cNvSpPr/>
          <p:nvPr/>
        </p:nvSpPr>
        <p:spPr>
          <a:xfrm>
            <a:off x="2711062" y="4074176"/>
            <a:ext cx="2166937" cy="1526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2A3A729-5D2C-7835-20FC-83606F106BA0}"/>
              </a:ext>
            </a:extLst>
          </p:cNvPr>
          <p:cNvSpPr txBox="1"/>
          <p:nvPr/>
        </p:nvSpPr>
        <p:spPr>
          <a:xfrm>
            <a:off x="2788579" y="4120730"/>
            <a:ext cx="1994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latin typeface="Century Gothic" panose="020B0502020202020204" pitchFamily="34" charset="0"/>
              </a:rPr>
              <a:t>Confronto con UPL, ANCI e Comunità Montane (UNCEM) </a:t>
            </a:r>
            <a:endParaRPr lang="it-IT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6750D55-9367-B4F4-5E94-940478AEFCF0}"/>
              </a:ext>
            </a:extLst>
          </p:cNvPr>
          <p:cNvSpPr/>
          <p:nvPr/>
        </p:nvSpPr>
        <p:spPr>
          <a:xfrm>
            <a:off x="388592" y="4071152"/>
            <a:ext cx="2166937" cy="15269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EA51BFD-91DC-0E10-7728-F8AEE9AF68BD}"/>
              </a:ext>
            </a:extLst>
          </p:cNvPr>
          <p:cNvSpPr txBox="1"/>
          <p:nvPr/>
        </p:nvSpPr>
        <p:spPr>
          <a:xfrm>
            <a:off x="316542" y="4128054"/>
            <a:ext cx="2366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it-IT" sz="18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pprovazione 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</a:t>
            </a:r>
            <a:r>
              <a:rPr lang="it-IT" sz="18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riteri selezione </a:t>
            </a:r>
          </a:p>
          <a:p>
            <a:pPr algn="ctr"/>
            <a:r>
              <a:rPr lang="it-IT" sz="18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operazioni 2.6.2</a:t>
            </a:r>
          </a:p>
          <a:p>
            <a:pPr algn="ctr"/>
            <a:r>
              <a:rPr lang="it-IT" sz="1800">
                <a:solidFill>
                  <a:schemeClr val="bg1"/>
                </a:solidFill>
                <a:latin typeface="Century Gothic" panose="020B0502020202020204" pitchFamily="34" charset="0"/>
              </a:rPr>
              <a:t>(Comitato Sorveglianza)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FAFF04B-7A3D-BEFF-9CAD-56F942943B0C}"/>
              </a:ext>
            </a:extLst>
          </p:cNvPr>
          <p:cNvSpPr txBox="1"/>
          <p:nvPr/>
        </p:nvSpPr>
        <p:spPr>
          <a:xfrm>
            <a:off x="2231791" y="3695305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solidFill>
                  <a:srgbClr val="E46C0A"/>
                </a:solidFill>
                <a:latin typeface="Century Gothic" panose="020B0502020202020204" pitchFamily="34" charset="0"/>
              </a:rPr>
              <a:t>Settembre/Ottobre 2023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225CC6D-8210-AF6B-BB21-5F0F9234A449}"/>
              </a:ext>
            </a:extLst>
          </p:cNvPr>
          <p:cNvSpPr/>
          <p:nvPr/>
        </p:nvSpPr>
        <p:spPr>
          <a:xfrm>
            <a:off x="7403506" y="4042612"/>
            <a:ext cx="2166936" cy="15122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1F3838A-F3ED-9081-D0C9-1477863DE123}"/>
              </a:ext>
            </a:extLst>
          </p:cNvPr>
          <p:cNvSpPr txBox="1"/>
          <p:nvPr/>
        </p:nvSpPr>
        <p:spPr>
          <a:xfrm>
            <a:off x="6913872" y="3720090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Aprile 2024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F8BF28A-6617-711E-9CFF-F993FB33E266}"/>
              </a:ext>
            </a:extLst>
          </p:cNvPr>
          <p:cNvSpPr txBox="1"/>
          <p:nvPr/>
        </p:nvSpPr>
        <p:spPr>
          <a:xfrm>
            <a:off x="7258929" y="4157721"/>
            <a:ext cx="236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DGR</a:t>
            </a:r>
            <a:endParaRPr lang="it-IT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</a:t>
            </a:r>
            <a:r>
              <a:rPr lang="it-IT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pprovazione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Criteri del band</a:t>
            </a:r>
            <a:r>
              <a:rPr lang="it-IT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 </a:t>
            </a:r>
          </a:p>
        </p:txBody>
      </p:sp>
      <p:pic>
        <p:nvPicPr>
          <p:cNvPr id="47" name="Immagine 4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99F2D07B-CB18-6C73-D785-F51DAA946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t="25416" r="26027" b="25415"/>
          <a:stretch/>
        </p:blipFill>
        <p:spPr>
          <a:xfrm>
            <a:off x="7981723" y="2700671"/>
            <a:ext cx="789238" cy="793084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DE2122B-CB77-AC80-00B3-8CA265DDA1DF}"/>
              </a:ext>
            </a:extLst>
          </p:cNvPr>
          <p:cNvSpPr txBox="1"/>
          <p:nvPr/>
        </p:nvSpPr>
        <p:spPr>
          <a:xfrm>
            <a:off x="4918056" y="4138108"/>
            <a:ext cx="2366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Parere favorevole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dell’Autorità di Gestione </a:t>
            </a: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Criteri Bando FESR Enti Locali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82BAFA4-C39B-14FF-6CC0-AA0A183AD808}"/>
              </a:ext>
            </a:extLst>
          </p:cNvPr>
          <p:cNvSpPr txBox="1"/>
          <p:nvPr/>
        </p:nvSpPr>
        <p:spPr>
          <a:xfrm>
            <a:off x="7719668" y="1888800"/>
            <a:ext cx="418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  <a:latin typeface="+mj-lt"/>
              </a:rPr>
              <a:t>Prossimi passi: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8F7E91C6-950C-A85D-4DED-910F36F47A22}"/>
              </a:ext>
            </a:extLst>
          </p:cNvPr>
          <p:cNvSpPr/>
          <p:nvPr/>
        </p:nvSpPr>
        <p:spPr>
          <a:xfrm>
            <a:off x="7295841" y="2259376"/>
            <a:ext cx="4784700" cy="344610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Immagine 52" descr="Immagine che contiene simbolo, schizzo, Carattere, design&#10;&#10;Descrizione generata automaticamente">
            <a:extLst>
              <a:ext uri="{FF2B5EF4-FFF2-40B4-BE49-F238E27FC236}">
                <a16:creationId xmlns:a16="http://schemas.microsoft.com/office/drawing/2014/main" id="{069D17C4-5F97-1635-E324-016543A07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40" y="2731952"/>
            <a:ext cx="745525" cy="745525"/>
          </a:xfrm>
          <a:prstGeom prst="rect">
            <a:avLst/>
          </a:prstGeom>
        </p:spPr>
      </p:pic>
      <p:pic>
        <p:nvPicPr>
          <p:cNvPr id="54" name="Immagine 53" descr="Immagine che contiene schizzo, simbolo, bianco, design&#10;&#10;Descrizione generata automaticamente">
            <a:extLst>
              <a:ext uri="{FF2B5EF4-FFF2-40B4-BE49-F238E27FC236}">
                <a16:creationId xmlns:a16="http://schemas.microsoft.com/office/drawing/2014/main" id="{15F78CFB-2FD3-DB24-5B3C-B91A05E36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21453" r="25434" b="17133"/>
          <a:stretch/>
        </p:blipFill>
        <p:spPr>
          <a:xfrm rot="747048">
            <a:off x="1028522" y="2733720"/>
            <a:ext cx="742132" cy="8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2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D1F2D-69DD-460C-80FA-89D37397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L’aggiornamento del PRGR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F22885-50F7-452A-AD3E-81BF660C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4742610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Il Programma Regionale Gestione Rifiuti è stato aggiornato con </a:t>
            </a:r>
            <a:r>
              <a:rPr lang="it-IT" dirty="0" err="1"/>
              <a:t>d.g.r</a:t>
            </a:r>
            <a:r>
              <a:rPr lang="it-IT" dirty="0"/>
              <a:t>. n. 6408 del 23/05/2022.</a:t>
            </a:r>
          </a:p>
          <a:p>
            <a:endParaRPr lang="it-IT" dirty="0"/>
          </a:p>
          <a:p>
            <a:r>
              <a:rPr lang="it-IT" dirty="0"/>
              <a:t>Materiale disponibile:</a:t>
            </a:r>
          </a:p>
          <a:p>
            <a:pPr marL="342900" indent="-342900">
              <a:buFontTx/>
              <a:buChar char="-"/>
            </a:pPr>
            <a:r>
              <a:rPr lang="it-IT" dirty="0"/>
              <a:t>il </a:t>
            </a:r>
            <a:r>
              <a:rPr lang="it-IT" dirty="0">
                <a:hlinkClick r:id="rId2"/>
              </a:rPr>
              <a:t>Programma Regionale Gestione Rifiuti </a:t>
            </a:r>
            <a:endParaRPr lang="it-IT" dirty="0"/>
          </a:p>
          <a:p>
            <a:pPr marL="342900" indent="-342900">
              <a:buFontTx/>
              <a:buChar char="-"/>
            </a:pPr>
            <a:r>
              <a:rPr lang="it-IT" dirty="0">
                <a:hlinkClick r:id="rId3"/>
              </a:rPr>
              <a:t>Quaderno divulgativo del PRGR</a:t>
            </a:r>
            <a:endParaRPr lang="it-IT" dirty="0"/>
          </a:p>
          <a:p>
            <a:pPr marL="342900" indent="-342900">
              <a:buFontTx/>
              <a:buChar char="-"/>
            </a:pPr>
            <a:endParaRPr lang="it-IT" dirty="0"/>
          </a:p>
          <a:p>
            <a:pPr algn="just"/>
            <a:r>
              <a:rPr lang="it-IT" dirty="0"/>
              <a:t>Un piano basato su dati, evidenze scientifiche, buone pratiche, confronto con portatori di interesse</a:t>
            </a:r>
          </a:p>
          <a:p>
            <a:pPr algn="just"/>
            <a:r>
              <a:rPr lang="it-IT" dirty="0"/>
              <a:t>… oltre che sulla conformità alle norme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dirty="0"/>
          </a:p>
          <a:p>
            <a:endParaRPr lang="it-IT" u="sng" dirty="0"/>
          </a:p>
          <a:p>
            <a:endParaRPr lang="it-IT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0195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0A01-B506-CC0C-70AE-90847056A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24F7AD-AE20-2DEC-2747-626B5491AEA5}"/>
              </a:ext>
            </a:extLst>
          </p:cNvPr>
          <p:cNvSpPr txBox="1"/>
          <p:nvPr/>
        </p:nvSpPr>
        <p:spPr>
          <a:xfrm>
            <a:off x="414615" y="368908"/>
            <a:ext cx="1136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Bando «</a:t>
            </a:r>
            <a:r>
              <a:rPr lang="it-IT" sz="2800" b="1" kern="1200" dirty="0" err="1">
                <a:solidFill>
                  <a:srgbClr val="056633"/>
                </a:solidFill>
                <a:latin typeface="Helvetica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.» Risorse Circolari in Lombardia - EELL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27AAF68-A3FD-8324-6155-332B53ED0924}"/>
              </a:ext>
            </a:extLst>
          </p:cNvPr>
          <p:cNvSpPr/>
          <p:nvPr/>
        </p:nvSpPr>
        <p:spPr>
          <a:xfrm>
            <a:off x="141665" y="979064"/>
            <a:ext cx="564375" cy="4853567"/>
          </a:xfrm>
          <a:prstGeom prst="rect">
            <a:avLst/>
          </a:prstGeom>
          <a:gradFill flip="none" rotWithShape="1">
            <a:gsLst>
              <a:gs pos="0">
                <a:srgbClr val="C0504D">
                  <a:shade val="30000"/>
                  <a:satMod val="115000"/>
                </a:srgbClr>
              </a:gs>
              <a:gs pos="50000">
                <a:srgbClr val="C0504D">
                  <a:shade val="67500"/>
                  <a:satMod val="115000"/>
                </a:srgbClr>
              </a:gs>
              <a:gs pos="100000">
                <a:srgbClr val="C0504D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dk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91BA467-8472-75B1-FF04-57DC876E9A9B}"/>
              </a:ext>
            </a:extLst>
          </p:cNvPr>
          <p:cNvSpPr txBox="1"/>
          <p:nvPr/>
        </p:nvSpPr>
        <p:spPr>
          <a:xfrm>
            <a:off x="470723" y="1139040"/>
            <a:ext cx="9234504" cy="101566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1E8436"/>
                </a:solidFill>
                <a:latin typeface="+mj-lt"/>
              </a:rPr>
              <a:t>Linea 1: “Infrastrutture per la prevenzione dei rifiuti: hub e empori solidali”</a:t>
            </a:r>
          </a:p>
          <a:p>
            <a:pPr algn="just"/>
            <a:r>
              <a:rPr lang="it-IT" sz="2000" dirty="0">
                <a:latin typeface="+mj-lt"/>
              </a:rPr>
              <a:t>realizzazione, ampliamento e/o modifiche di </a:t>
            </a:r>
            <a:r>
              <a:rPr lang="it-IT" sz="2000" b="1" dirty="0">
                <a:latin typeface="+mj-lt"/>
              </a:rPr>
              <a:t>hub o empori solidali </a:t>
            </a:r>
            <a:r>
              <a:rPr lang="it-IT" sz="2000" dirty="0">
                <a:latin typeface="+mj-lt"/>
              </a:rPr>
              <a:t>per riduzione dello spreco alimentare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555421-5D00-C3A8-CBD8-0F61E62C06EB}"/>
              </a:ext>
            </a:extLst>
          </p:cNvPr>
          <p:cNvSpPr txBox="1"/>
          <p:nvPr/>
        </p:nvSpPr>
        <p:spPr>
          <a:xfrm>
            <a:off x="480720" y="2250511"/>
            <a:ext cx="9270618" cy="101566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rgbClr val="1E8436"/>
                </a:solidFill>
                <a:latin typeface="+mj-lt"/>
              </a:rPr>
              <a:t>Linea 2: “Infrastrutture per la prevenzione dei rifiuti: centri del riutilizzo” </a:t>
            </a:r>
          </a:p>
          <a:p>
            <a:pPr algn="just"/>
            <a:r>
              <a:rPr lang="it-IT" sz="2000" dirty="0">
                <a:latin typeface="+mj-lt"/>
              </a:rPr>
              <a:t>realizzazione, ampliamento e/o modifiche di </a:t>
            </a:r>
            <a:r>
              <a:rPr lang="it-IT" sz="2000" b="1" dirty="0">
                <a:latin typeface="+mj-lt"/>
              </a:rPr>
              <a:t>centri del riutilizzo </a:t>
            </a:r>
            <a:r>
              <a:rPr lang="it-IT" sz="2000" dirty="0">
                <a:latin typeface="+mj-lt"/>
              </a:rPr>
              <a:t>per la riduzione della produzione di rifiuti urbani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EDC0B0-E6EC-F7AC-FA46-C3C5193C4886}"/>
              </a:ext>
            </a:extLst>
          </p:cNvPr>
          <p:cNvSpPr txBox="1"/>
          <p:nvPr/>
        </p:nvSpPr>
        <p:spPr>
          <a:xfrm>
            <a:off x="489752" y="3353110"/>
            <a:ext cx="9270617" cy="132343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2000" b="1" dirty="0">
                <a:solidFill>
                  <a:srgbClr val="1E8436"/>
                </a:solidFill>
                <a:latin typeface="+mj-lt"/>
              </a:rPr>
              <a:t>Linea 3: “Prevenzione dei rifiuti”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 –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>
                <a:latin typeface="+mj-lt"/>
              </a:rPr>
              <a:t>acquisto di attrezzature funzionali alla </a:t>
            </a:r>
            <a:r>
              <a:rPr lang="it-IT" sz="2000" b="1" dirty="0">
                <a:latin typeface="+mj-lt"/>
              </a:rPr>
              <a:t>riduzione della produzione dei rifiuti </a:t>
            </a:r>
            <a:r>
              <a:rPr lang="it-IT" sz="2000" dirty="0">
                <a:latin typeface="+mj-lt"/>
              </a:rPr>
              <a:t>nelle mense (RSA, mense scolastiche comunali, mense dei dipendenti, CDD, ecc...) per prevenire l’utilizzo di stoviglie monouso e ridurre lo spreco alimentare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7CC099-B1D4-DAD3-3236-265F19D1C779}"/>
              </a:ext>
            </a:extLst>
          </p:cNvPr>
          <p:cNvSpPr txBox="1"/>
          <p:nvPr/>
        </p:nvSpPr>
        <p:spPr>
          <a:xfrm>
            <a:off x="480720" y="4779456"/>
            <a:ext cx="9250624" cy="163121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2000" b="1" dirty="0">
                <a:solidFill>
                  <a:srgbClr val="1E8436"/>
                </a:solidFill>
                <a:latin typeface="+mj-lt"/>
              </a:rPr>
              <a:t>Linea 4: “Implementazione della raccolta”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acquisto e installazione di: impianti di 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compostaggio di comunità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, compostaggio locale; sistemi di raccolta dei 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rifiuti galleggianti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; sistemi di raccolta di 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particolari categorie di rifiuti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, oltre alle frazioni previste per legge; </a:t>
            </a:r>
            <a:r>
              <a:rPr lang="it-IT" sz="2000" b="1" dirty="0">
                <a:solidFill>
                  <a:schemeClr val="tx1"/>
                </a:solidFill>
                <a:latin typeface="+mj-lt"/>
              </a:rPr>
              <a:t>Centri Ambientali Mobili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per la raccolta di rifiuti, oltre alle frazioni la cui raccolta differenziata è obbligatoria per legge.</a:t>
            </a:r>
          </a:p>
        </p:txBody>
      </p:sp>
      <p:pic>
        <p:nvPicPr>
          <p:cNvPr id="5" name="Immagine 4" descr="Immagine che contiene Minimarket, Vendita al dettaglio, supermercato, carrello della spesa&#10;&#10;Descrizione generata automaticamente">
            <a:extLst>
              <a:ext uri="{FF2B5EF4-FFF2-40B4-BE49-F238E27FC236}">
                <a16:creationId xmlns:a16="http://schemas.microsoft.com/office/drawing/2014/main" id="{71E86A2A-D7BC-8B94-0BCB-A2C5435A8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8018"/>
          <a:stretch/>
        </p:blipFill>
        <p:spPr>
          <a:xfrm>
            <a:off x="10563156" y="1606183"/>
            <a:ext cx="1323136" cy="1152160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magine 11" descr="Immagine che contiene aria aperta, cielo, erba, albero&#10;&#10;Descrizione generata automaticamente">
            <a:extLst>
              <a:ext uri="{FF2B5EF4-FFF2-40B4-BE49-F238E27FC236}">
                <a16:creationId xmlns:a16="http://schemas.microsoft.com/office/drawing/2014/main" id="{83A77EB1-994E-0FDA-F6CA-C83653E364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12256"/>
          <a:stretch/>
        </p:blipFill>
        <p:spPr>
          <a:xfrm>
            <a:off x="9854442" y="2474357"/>
            <a:ext cx="1344128" cy="1203871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magine 13" descr="Immagine che contiene cibo, Cibo naturale, prodotto, verdura&#10;&#10;Descrizione generata automaticamente">
            <a:extLst>
              <a:ext uri="{FF2B5EF4-FFF2-40B4-BE49-F238E27FC236}">
                <a16:creationId xmlns:a16="http://schemas.microsoft.com/office/drawing/2014/main" id="{272FD2CE-2001-AB58-D2A2-F4E1C853F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/>
          <a:stretch/>
        </p:blipFill>
        <p:spPr>
          <a:xfrm>
            <a:off x="10526268" y="3318337"/>
            <a:ext cx="1396912" cy="1243575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Immagine 15" descr="Immagine che contiene persona, terreno, aria aperta, erba&#10;&#10;Descrizione generata automaticamente">
            <a:extLst>
              <a:ext uri="{FF2B5EF4-FFF2-40B4-BE49-F238E27FC236}">
                <a16:creationId xmlns:a16="http://schemas.microsoft.com/office/drawing/2014/main" id="{E5A1216B-A72D-7048-A019-078C11973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/>
          <a:stretch/>
        </p:blipFill>
        <p:spPr>
          <a:xfrm>
            <a:off x="9789394" y="4188954"/>
            <a:ext cx="1409176" cy="1243575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Immagine 17" descr="Immagine che contiene acqua, aqua, natura, subacqueo&#10;&#10;Descrizione generata automaticamente">
            <a:extLst>
              <a:ext uri="{FF2B5EF4-FFF2-40B4-BE49-F238E27FC236}">
                <a16:creationId xmlns:a16="http://schemas.microsoft.com/office/drawing/2014/main" id="{F0D2F674-A5F6-59C2-38ED-4D2187F051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13263"/>
          <a:stretch/>
        </p:blipFill>
        <p:spPr>
          <a:xfrm>
            <a:off x="10709579" y="4971799"/>
            <a:ext cx="1340756" cy="1331347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718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5DB1C-BD15-7A84-CB02-41A62942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32C6F4-0CC9-97B2-41BD-72AE5A4D3592}"/>
              </a:ext>
            </a:extLst>
          </p:cNvPr>
          <p:cNvSpPr txBox="1"/>
          <p:nvPr/>
        </p:nvSpPr>
        <p:spPr>
          <a:xfrm>
            <a:off x="394622" y="368907"/>
            <a:ext cx="1136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Bando «</a:t>
            </a:r>
            <a:r>
              <a:rPr lang="it-IT" sz="2800" b="1" kern="1200" dirty="0" err="1">
                <a:solidFill>
                  <a:srgbClr val="056633"/>
                </a:solidFill>
                <a:latin typeface="Helvetica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.» Risorse Circolari in Lombardia - EELL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7A88C1-041B-5396-BC9E-981E45CF3511}"/>
              </a:ext>
            </a:extLst>
          </p:cNvPr>
          <p:cNvSpPr txBox="1"/>
          <p:nvPr/>
        </p:nvSpPr>
        <p:spPr>
          <a:xfrm>
            <a:off x="513713" y="1243174"/>
            <a:ext cx="115639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L’agevolazione regionale viene concessa </a:t>
            </a:r>
            <a:r>
              <a:rPr lang="it-IT" sz="2000" b="0" i="0" u="sng" dirty="0">
                <a:solidFill>
                  <a:srgbClr val="000000"/>
                </a:solidFill>
                <a:effectLst/>
                <a:latin typeface="+mj-lt"/>
              </a:rPr>
              <a:t>fino al 100%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 sotto forma di sovvenzione a </a:t>
            </a:r>
            <a:r>
              <a:rPr lang="it-IT" sz="2000" b="0" i="0" u="sng" dirty="0">
                <a:solidFill>
                  <a:srgbClr val="000000"/>
                </a:solidFill>
                <a:effectLst/>
                <a:latin typeface="+mj-lt"/>
              </a:rPr>
              <a:t>fondo perduto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 rtl="0" fontAlgn="base"/>
            <a:endParaRPr lang="it-IT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Per ogni singola linea di finanziamento, il contributo massimo concedibile è: </a:t>
            </a:r>
          </a:p>
          <a:p>
            <a:pPr algn="l" rtl="0" fontAlgn="base"/>
            <a:endParaRPr lang="it-IT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/>
            <a:r>
              <a:rPr lang="it-IT" sz="2000" b="1" i="0" dirty="0">
                <a:solidFill>
                  <a:srgbClr val="000000"/>
                </a:solidFill>
                <a:effectLst/>
                <a:latin typeface="+mj-lt"/>
              </a:rPr>
              <a:t>Linea 1: “Infrastrutture per la prevenzione dei rifiuti: hub e empori solidali”</a:t>
            </a:r>
            <a:r>
              <a:rPr lang="it-IT" sz="2000" dirty="0">
                <a:latin typeface="+mj-lt"/>
              </a:rPr>
              <a:t>: 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€ 70.000,00  </a:t>
            </a:r>
          </a:p>
          <a:p>
            <a:pPr algn="just" rtl="0" fontAlgn="base"/>
            <a:endParaRPr lang="it-IT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/>
            <a:r>
              <a:rPr lang="it-IT" sz="2000" b="1" i="0" dirty="0">
                <a:solidFill>
                  <a:srgbClr val="000000"/>
                </a:solidFill>
                <a:effectLst/>
                <a:latin typeface="+mj-lt"/>
              </a:rPr>
              <a:t>Linea 2: “Infrastrutture per la prevenzione dei rifiuti: centri del riutilizzo”</a:t>
            </a:r>
            <a:r>
              <a:rPr lang="it-IT" sz="2000" dirty="0">
                <a:latin typeface="+mj-lt"/>
              </a:rPr>
              <a:t>: 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€ 300.000,00  </a:t>
            </a:r>
          </a:p>
          <a:p>
            <a:pPr algn="just" rtl="0" fontAlgn="base"/>
            <a:endParaRPr lang="it-IT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/>
            <a:r>
              <a:rPr lang="it-IT" sz="2000" b="1" i="0" dirty="0">
                <a:solidFill>
                  <a:srgbClr val="000000"/>
                </a:solidFill>
                <a:effectLst/>
                <a:latin typeface="+mj-lt"/>
              </a:rPr>
              <a:t>Linea 3: “Prevenzione dei rifiuti”</a:t>
            </a:r>
            <a:r>
              <a:rPr lang="it-IT" sz="2000" dirty="0">
                <a:latin typeface="+mj-lt"/>
              </a:rPr>
              <a:t>: 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€ 40.000,00  </a:t>
            </a:r>
          </a:p>
          <a:p>
            <a:pPr algn="just" rtl="0" fontAlgn="base"/>
            <a:endParaRPr lang="it-IT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/>
            <a:r>
              <a:rPr lang="it-IT" sz="2000" b="1" i="0" dirty="0">
                <a:solidFill>
                  <a:srgbClr val="000000"/>
                </a:solidFill>
                <a:effectLst/>
                <a:latin typeface="+mj-lt"/>
              </a:rPr>
              <a:t>Linea 4: “Implementazione della raccolta”: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 € 250.000,00 per compostaggio di comunità;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 € 40.000,00 per sistemi di raccolta rifiuti galleggianti;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 € 10.000,00 per sistemi di raccolta di particolari categorie di rifiuti;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2000" b="0" i="0" dirty="0">
                <a:solidFill>
                  <a:srgbClr val="000000"/>
                </a:solidFill>
                <a:effectLst/>
                <a:latin typeface="+mj-lt"/>
              </a:rPr>
              <a:t> € 70.000,00 per centri ambientali mobili/isole ecologiche mobili. </a:t>
            </a:r>
          </a:p>
          <a:p>
            <a:pPr algn="just" rtl="0" fontAlgn="base"/>
            <a:r>
              <a:rPr lang="it-IT" sz="1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103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716D-2994-99A7-78EB-E4719387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7A2E6B-5FF7-71F5-8126-54737968DCB6}"/>
              </a:ext>
            </a:extLst>
          </p:cNvPr>
          <p:cNvSpPr txBox="1"/>
          <p:nvPr/>
        </p:nvSpPr>
        <p:spPr>
          <a:xfrm>
            <a:off x="1865745" y="955070"/>
            <a:ext cx="9439564" cy="22467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 rtl="0" fontAlgn="base"/>
            <a:r>
              <a:rPr lang="it-IT" sz="2000" b="1" dirty="0">
                <a:solidFill>
                  <a:srgbClr val="1E8436"/>
                </a:solidFill>
                <a:latin typeface="Calibri" panose="020F0502020204030204" pitchFamily="34" charset="0"/>
              </a:rPr>
              <a:t>Modalità di presentazione domande:</a:t>
            </a:r>
            <a:endParaRPr lang="it-IT" sz="2000" b="1" i="0" dirty="0">
              <a:solidFill>
                <a:srgbClr val="1E8436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domanda di partecipazione al bando deve essere presentata esclusivamente online sulla piattaforma informativa Bandi e Servizi all’indirizzo </a:t>
            </a:r>
            <a:r>
              <a:rPr lang="it-IT" sz="20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2"/>
              </a:rPr>
              <a:t>www.bandi.regione.lombardia.it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  </a:t>
            </a:r>
            <a:endParaRPr lang="it-IT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it-IT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L’istruttoria delle domande di partecipazione presentate è effettuata in base ad una procedura a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graduatoria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(art. 5, comma 2 del </a:t>
            </a:r>
            <a:r>
              <a:rPr lang="it-IT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D.Lgs.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123/1998).  </a:t>
            </a:r>
          </a:p>
        </p:txBody>
      </p:sp>
      <p:pic>
        <p:nvPicPr>
          <p:cNvPr id="3" name="Immagine 2" descr="Immagine che contiene schizzo, simbolo, bianco, design&#10;&#10;Descrizione generata automaticamente">
            <a:extLst>
              <a:ext uri="{FF2B5EF4-FFF2-40B4-BE49-F238E27FC236}">
                <a16:creationId xmlns:a16="http://schemas.microsoft.com/office/drawing/2014/main" id="{4E7B5612-0FC6-F162-86D2-797510DFD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21453" r="25434" b="17133"/>
          <a:stretch/>
        </p:blipFill>
        <p:spPr>
          <a:xfrm rot="747048">
            <a:off x="337127" y="1431240"/>
            <a:ext cx="1099128" cy="129442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3FDBABA-FF48-7FD1-6573-4A020B94A4E8}"/>
              </a:ext>
            </a:extLst>
          </p:cNvPr>
          <p:cNvSpPr txBox="1"/>
          <p:nvPr/>
        </p:nvSpPr>
        <p:spPr>
          <a:xfrm>
            <a:off x="1865745" y="3534493"/>
            <a:ext cx="9439564" cy="13234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 rtl="0" fontAlgn="base"/>
            <a:r>
              <a:rPr lang="it-IT" sz="2000" b="1" dirty="0">
                <a:solidFill>
                  <a:srgbClr val="1E8436"/>
                </a:solidFill>
                <a:latin typeface="Calibri" panose="020F0502020204030204" pitchFamily="34" charset="0"/>
              </a:rPr>
              <a:t>Modalità di erogazione del contributo:</a:t>
            </a:r>
            <a:endParaRPr lang="it-IT" sz="2000" b="1" i="0" dirty="0">
              <a:solidFill>
                <a:srgbClr val="1E8436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 contributo verrà erogato, in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un’unica soluzione a saldo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 seguito di presentazione della rendicontazione delle spese effettivamente sostenute e rendicontate sull’apposito portale Bandi e Servizi. </a:t>
            </a:r>
            <a:endParaRPr lang="it-IT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" name="Immagine 6" descr="Immagine che contiene Carattere, logo, simbolo, Elementi grafici&#10;&#10;Descrizione generata automaticamente">
            <a:extLst>
              <a:ext uri="{FF2B5EF4-FFF2-40B4-BE49-F238E27FC236}">
                <a16:creationId xmlns:a16="http://schemas.microsoft.com/office/drawing/2014/main" id="{3155DBA4-0EC8-8DD3-05EE-DFA4B7E85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3" y="3709152"/>
            <a:ext cx="1358402" cy="9006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945FA0-85D6-0CDB-481C-4A495149A169}"/>
              </a:ext>
            </a:extLst>
          </p:cNvPr>
          <p:cNvSpPr txBox="1"/>
          <p:nvPr/>
        </p:nvSpPr>
        <p:spPr>
          <a:xfrm>
            <a:off x="1865745" y="5190587"/>
            <a:ext cx="9439564" cy="10156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 rtl="0" fontAlgn="base"/>
            <a:r>
              <a:rPr lang="it-IT" sz="2000" b="1" dirty="0">
                <a:solidFill>
                  <a:srgbClr val="1E8436"/>
                </a:solidFill>
                <a:latin typeface="Calibri" panose="020F0502020204030204" pitchFamily="34" charset="0"/>
              </a:rPr>
              <a:t>Termini per la realizzazione:</a:t>
            </a:r>
            <a:endParaRPr lang="it-IT" sz="2000" b="1" i="0" dirty="0">
              <a:solidFill>
                <a:srgbClr val="1E8436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 termine per la realizzazione del progetto è di </a:t>
            </a:r>
            <a:r>
              <a:rPr lang="it-IT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 mesi 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dall’approvazione della concessione del contributo (salvo eventuali proroghe ai sensi dell’art. 27 della </a:t>
            </a:r>
            <a:r>
              <a:rPr lang="it-IT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l.r</a:t>
            </a:r>
            <a:r>
              <a:rPr lang="it-IT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34/78). </a:t>
            </a:r>
            <a:endParaRPr lang="it-IT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5" name="Immagine 14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2FA86418-CE40-4DD0-5DC9-690C1D64F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8" y="5297530"/>
            <a:ext cx="802355" cy="81638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D8E2FC-692E-BF5C-95BC-DB70E0340F93}"/>
              </a:ext>
            </a:extLst>
          </p:cNvPr>
          <p:cNvSpPr txBox="1"/>
          <p:nvPr/>
        </p:nvSpPr>
        <p:spPr>
          <a:xfrm>
            <a:off x="394622" y="368907"/>
            <a:ext cx="1136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Bando «</a:t>
            </a:r>
            <a:r>
              <a:rPr lang="it-IT" sz="2800" b="1" kern="1200" dirty="0" err="1">
                <a:solidFill>
                  <a:srgbClr val="056633"/>
                </a:solidFill>
                <a:latin typeface="Helvetica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.» Risorse Circolari in Lombardia - EELL </a:t>
            </a:r>
          </a:p>
        </p:txBody>
      </p:sp>
    </p:spTree>
    <p:extLst>
      <p:ext uri="{BB962C8B-B14F-4D97-AF65-F5344CB8AC3E}">
        <p14:creationId xmlns:p14="http://schemas.microsoft.com/office/powerpoint/2010/main" val="211153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AA1543A-F528-3145-F58F-C76DE74A1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51026"/>
              </p:ext>
            </p:extLst>
          </p:nvPr>
        </p:nvGraphicFramePr>
        <p:xfrm>
          <a:off x="581025" y="1281243"/>
          <a:ext cx="1102995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4327">
                  <a:extLst>
                    <a:ext uri="{9D8B030D-6E8A-4147-A177-3AD203B41FA5}">
                      <a16:colId xmlns:a16="http://schemas.microsoft.com/office/drawing/2014/main" val="3725262066"/>
                    </a:ext>
                  </a:extLst>
                </a:gridCol>
                <a:gridCol w="7695623">
                  <a:extLst>
                    <a:ext uri="{9D8B030D-6E8A-4147-A177-3AD203B41FA5}">
                      <a16:colId xmlns:a16="http://schemas.microsoft.com/office/drawing/2014/main" val="3221415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Settore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u="none" dirty="0">
                          <a:solidFill>
                            <a:schemeClr val="bg1"/>
                          </a:solidFill>
                          <a:effectLst/>
                        </a:rPr>
                        <a:t>PMI che operano nelle filiere della plastica e dei tessili </a:t>
                      </a:r>
                      <a:endParaRPr lang="it-IT" sz="1600" b="1" u="none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0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/>
                        <a:t>Interventi ammissibili 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Simbiosi industriale e sottoprodotti, riutilizzo imballaggi e prodotti, riduzione uso materie prime o produzione residui, utilizzo materiali da recupero, maggiore durabilità e riciclabilità prodotti, raccolte specifiche frazioni per riciclaggio, preparazione per il riutilizzo e riciclaggio. Interventi associati a tutte le fasi del ciclo di vita: approvvigionamento, design, produzione,  distribuzione, utilizzo, raccolta, fine vita.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1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Periodo di apertura/chiusura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7 Maggio 2024 - 18 giugno 2024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00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Chi può partecipare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PMI che realizzino interventi in una sede operativa ubicata sul territorio lombardo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50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Dotazione finanziaria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€ 5.000.000,00, incrementabile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37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Caratteristiche dell'agevolazione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Sovvenzione a fondo perduto fino al 50% delle spese ammissibili e fino all’importo massimo del Regolamento (UE) n. 2831/2023.</a:t>
                      </a:r>
                    </a:p>
                    <a:p>
                      <a:r>
                        <a:rPr lang="it-IT" sz="1600"/>
                        <a:t>Premialità di incremento al 60% dimostrando in fase di rendicontazione il superamento dei risultati attesi dichiarati nella valutazione ex ante di almeno il 30%.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0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Regime di Aiuto di Stato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Regolamento De </a:t>
                      </a:r>
                      <a:r>
                        <a:rPr lang="it-IT" sz="1600" dirty="0" err="1"/>
                        <a:t>Minimis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150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Come partecipare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Domanda di partecipazione da presentare in forma telematica per mezzo di Bandi e Servizi (www.bandi.regione.lombardia.it ). </a:t>
                      </a:r>
                      <a:r>
                        <a:rPr lang="it-IT" sz="1600" dirty="0">
                          <a:hlinkClick r:id="rId2"/>
                        </a:rPr>
                        <a:t>Bando a questo link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12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/>
                        <a:t>Procedura selezione</a:t>
                      </a:r>
                      <a:endParaRPr lang="it-IT" sz="16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Valutativa a graduatoria </a:t>
                      </a:r>
                      <a:endParaRPr lang="it-IT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75987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DB593941-DE2E-565B-632C-408C0859706E}"/>
              </a:ext>
            </a:extLst>
          </p:cNvPr>
          <p:cNvSpPr txBox="1"/>
          <p:nvPr/>
        </p:nvSpPr>
        <p:spPr>
          <a:xfrm>
            <a:off x="414615" y="227428"/>
            <a:ext cx="11362770" cy="105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Bando «</a:t>
            </a:r>
            <a:r>
              <a:rPr lang="it-IT" sz="2800" b="1" kern="1200" dirty="0" err="1">
                <a:solidFill>
                  <a:srgbClr val="056633"/>
                </a:solidFill>
                <a:latin typeface="Helvetica"/>
                <a:ea typeface="+mj-ea"/>
              </a:rPr>
              <a:t>Ri.circo.lo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.» Risorse Circolari in Lombardia – PMI</a:t>
            </a:r>
          </a:p>
          <a:p>
            <a:pPr algn="ctr">
              <a:lnSpc>
                <a:spcPts val="2000"/>
              </a:lnSpc>
            </a:pPr>
            <a:r>
              <a:rPr lang="it-IT" sz="1800" b="1" kern="1200" dirty="0">
                <a:solidFill>
                  <a:srgbClr val="056633"/>
                </a:solidFill>
                <a:latin typeface="Helvetica"/>
                <a:ea typeface="+mj-ea"/>
              </a:rPr>
              <a:t>Sostegno alle PMI lombarde per lo sviluppo di azioni di economia circolare - Edizione dedicata alle filiere della plastica e del tessile. </a:t>
            </a:r>
            <a:r>
              <a:rPr lang="it-IT" sz="1800" b="1" kern="1200" dirty="0" err="1">
                <a:solidFill>
                  <a:srgbClr val="056633"/>
                </a:solidFill>
                <a:latin typeface="Helvetica"/>
                <a:ea typeface="+mj-ea"/>
              </a:rPr>
              <a:t>D.d.s</a:t>
            </a:r>
            <a:r>
              <a:rPr lang="it-IT" sz="1800" b="1" kern="1200" dirty="0">
                <a:solidFill>
                  <a:srgbClr val="056633"/>
                </a:solidFill>
                <a:latin typeface="Helvetica"/>
                <a:ea typeface="+mj-ea"/>
              </a:rPr>
              <a:t>. n. 5293 del 02/04/2024</a:t>
            </a:r>
            <a:r>
              <a:rPr lang="it-IT" sz="2800" b="1" kern="1200" dirty="0">
                <a:solidFill>
                  <a:srgbClr val="056633"/>
                </a:solidFill>
                <a:latin typeface="Helvetica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56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C005-0EC3-0AEC-9D7F-82E12DF7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Elementi grafici, grafica, clipart, design&#10;&#10;Descrizione generata automaticamente">
            <a:extLst>
              <a:ext uri="{FF2B5EF4-FFF2-40B4-BE49-F238E27FC236}">
                <a16:creationId xmlns:a16="http://schemas.microsoft.com/office/drawing/2014/main" id="{CDE127D2-C384-30C8-3CC6-6DB79F4DD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72" y="3840508"/>
            <a:ext cx="2743581" cy="21308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752898-41CC-1809-DEE5-718BA4B1FBE1}"/>
              </a:ext>
            </a:extLst>
          </p:cNvPr>
          <p:cNvSpPr txBox="1"/>
          <p:nvPr/>
        </p:nvSpPr>
        <p:spPr>
          <a:xfrm>
            <a:off x="4460011" y="2997717"/>
            <a:ext cx="739387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+mj-lt"/>
              </a:rPr>
              <a:t>Regione Lombardia</a:t>
            </a:r>
          </a:p>
          <a:p>
            <a:r>
              <a:rPr lang="it-IT" sz="2200" dirty="0">
                <a:latin typeface="+mj-lt"/>
              </a:rPr>
              <a:t>Direzione Ambiente e Clima </a:t>
            </a:r>
          </a:p>
          <a:p>
            <a:r>
              <a:rPr lang="it-IT" sz="2200" dirty="0">
                <a:latin typeface="+mj-lt"/>
              </a:rPr>
              <a:t>UO Economia Circolare e Tutela delle Risorse Naturali</a:t>
            </a:r>
          </a:p>
          <a:p>
            <a:r>
              <a:rPr lang="it-IT" sz="2200" dirty="0">
                <a:latin typeface="+mj-lt"/>
              </a:rPr>
              <a:t>Struttura Rifiuti e Tutela Ambientale</a:t>
            </a:r>
          </a:p>
          <a:p>
            <a:r>
              <a:rPr lang="it-IT" sz="2400" dirty="0">
                <a:latin typeface="+mj-lt"/>
              </a:rPr>
              <a:t> </a:t>
            </a:r>
          </a:p>
          <a:p>
            <a:r>
              <a:rPr lang="it-IT" sz="2400" dirty="0">
                <a:latin typeface="+mj-lt"/>
              </a:rPr>
              <a:t>Giorgio Gallina </a:t>
            </a:r>
          </a:p>
          <a:p>
            <a:r>
              <a:rPr lang="it-IT" sz="2400" dirty="0">
                <a:latin typeface="+mj-lt"/>
                <a:hlinkClick r:id="rId3"/>
              </a:rPr>
              <a:t>giorgio_gallina@regione.lombardia.it</a:t>
            </a:r>
            <a:endParaRPr lang="it-IT" sz="2400" dirty="0">
              <a:latin typeface="+mj-lt"/>
            </a:endParaRPr>
          </a:p>
          <a:p>
            <a:endParaRPr lang="it-IT" sz="2400" dirty="0">
              <a:latin typeface="+mj-lt"/>
            </a:endParaRPr>
          </a:p>
          <a:p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8FF321-0623-FFD7-3DC9-91E506E90E11}"/>
              </a:ext>
            </a:extLst>
          </p:cNvPr>
          <p:cNvSpPr txBox="1"/>
          <p:nvPr/>
        </p:nvSpPr>
        <p:spPr>
          <a:xfrm>
            <a:off x="291830" y="886644"/>
            <a:ext cx="54474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>
                <a:solidFill>
                  <a:srgbClr val="008219"/>
                </a:solidFill>
                <a:latin typeface="Helvetica" panose="020B0604020202030204" pitchFamily="34" charset="0"/>
              </a:rPr>
              <a:t>GRAZIE</a:t>
            </a:r>
          </a:p>
          <a:p>
            <a:pPr algn="ctr"/>
            <a:r>
              <a:rPr lang="it-IT" sz="5400">
                <a:solidFill>
                  <a:srgbClr val="008219"/>
                </a:solidFill>
                <a:latin typeface="Helvetica" panose="020B0604020202030204" pitchFamily="34" charset="0"/>
              </a:rPr>
              <a:t>per l’attenzione! 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376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D0BE2-EB22-FE74-F7D5-A944F009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C0F9D3-A93C-851C-224F-A269333268FF}"/>
              </a:ext>
            </a:extLst>
          </p:cNvPr>
          <p:cNvSpPr txBox="1"/>
          <p:nvPr/>
        </p:nvSpPr>
        <p:spPr>
          <a:xfrm>
            <a:off x="307108" y="336644"/>
            <a:ext cx="1142029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Linea di finanziamento 1: “Infrastrutture per la prevenzione dei rifiuti: hub e empori solidali” </a:t>
            </a:r>
            <a:r>
              <a:rPr lang="it-IT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(max 70.000 euro)</a:t>
            </a:r>
          </a:p>
          <a:p>
            <a:r>
              <a:rPr lang="it-IT" sz="1800">
                <a:solidFill>
                  <a:srgbClr val="056633"/>
                </a:solidFill>
                <a:latin typeface="Calibri" panose="020F0502020204030204" pitchFamily="34" charset="0"/>
              </a:rPr>
              <a:t>Spese ammissibili:  </a:t>
            </a:r>
            <a:endParaRPr lang="it-IT" sz="1800">
              <a:solidFill>
                <a:srgbClr val="056633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36FB90-73E8-BC90-4BB2-005374251785}"/>
              </a:ext>
            </a:extLst>
          </p:cNvPr>
          <p:cNvSpPr txBox="1"/>
          <p:nvPr/>
        </p:nvSpPr>
        <p:spPr>
          <a:xfrm>
            <a:off x="350982" y="975376"/>
            <a:ext cx="1121662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esecuzione dell’intervento (opere civili, edili, murarie, impiantistiche);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attrezzature funzionali al conferimento ed al deposito dei beni, nonché alla corretta gestione del centro: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contenitori isotermici per il trasporto di alimenti;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abbattitori di temperatura;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celle frigorifere, frigoriferi e congelatori;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scaffalature, transpallet ed elevatori;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hardware e software per la registrazione degli alimenti devoluti (sono esclusi smartphone);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realizzazione APP funzionali all’ottimizzazione della devoluzione;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strumenti per misurare la temperatura degli alimenti;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attrezzature di ufficio nella misura massima del 5% della spesa totale;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banco cassa e strumentazione connessa;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tecniche per la realizzazione dell’intervento (progettazione, direzione lavori, coordinamento sicurezza, relazioni tecniche specialistiche, predisposizione e presentazione piano di lavoro, ecc.), nel limite del 10% delle spese ammissibili complessive;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costi per l’eventuale acquisizione di aree o edifici direttamente utilizzati per la realizzazione degli hub e dell’emporio solidale, nel rispetto del 10% del totale delle spese ammissibili, secondo quanto stabilito dall’art 64 del regolamento 1060 del 2021, nonché del DPR 22 del 2018;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di comunicazione del progetto alla cittadinanza nella misura massima del 5% delle spese ritenute ammissibili;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per apposizione targhe e/o cartellonistica che garantiscano la visibilità del sostegno dell’Unione Europea PR FESR 2021-2027, dello Stato e della Regione Lombardia;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IVA;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costi indiretti determinati con un tasso forfettario pari al 7% delle spese ammissibili conformemente all’articolo 54 lettera a) del Regolamento (UE) n. 1060/2021 </a:t>
            </a:r>
          </a:p>
        </p:txBody>
      </p:sp>
      <p:pic>
        <p:nvPicPr>
          <p:cNvPr id="11" name="Immagine 10" descr="Immagine che contiene Minimarket, Vendita al dettaglio, supermercato, carrello della spesa&#10;&#10;Descrizione generata automaticamente">
            <a:extLst>
              <a:ext uri="{FF2B5EF4-FFF2-40B4-BE49-F238E27FC236}">
                <a16:creationId xmlns:a16="http://schemas.microsoft.com/office/drawing/2014/main" id="{E79DE126-9E28-8BAB-33DC-2B34DD18D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8018"/>
          <a:stretch/>
        </p:blipFill>
        <p:spPr>
          <a:xfrm>
            <a:off x="9411853" y="795907"/>
            <a:ext cx="2579882" cy="2381402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6871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77362-20C1-0A07-0EED-95789997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2EF1A7-51E2-BE2C-3AAB-8F3F74FAAF86}"/>
              </a:ext>
            </a:extLst>
          </p:cNvPr>
          <p:cNvSpPr txBox="1"/>
          <p:nvPr/>
        </p:nvSpPr>
        <p:spPr>
          <a:xfrm>
            <a:off x="307108" y="336643"/>
            <a:ext cx="114184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Linea di finanziamento 2: “Infrastrutture per la prevenzione dei rifiuti: centri del riutilizzo” </a:t>
            </a:r>
            <a:r>
              <a:rPr lang="it-IT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(max 300.000 euro)</a:t>
            </a:r>
          </a:p>
          <a:p>
            <a:r>
              <a:rPr lang="it-IT" sz="1800">
                <a:solidFill>
                  <a:srgbClr val="056633"/>
                </a:solidFill>
                <a:latin typeface="Calibri" panose="020F0502020204030204" pitchFamily="34" charset="0"/>
              </a:rPr>
              <a:t>Spese ammissibili:  </a:t>
            </a:r>
            <a:endParaRPr lang="it-IT" sz="1800">
              <a:solidFill>
                <a:srgbClr val="056633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E9D6E7E-46CC-5337-31AA-EB87C7BA78A6}"/>
              </a:ext>
            </a:extLst>
          </p:cNvPr>
          <p:cNvSpPr txBox="1"/>
          <p:nvPr/>
        </p:nvSpPr>
        <p:spPr>
          <a:xfrm>
            <a:off x="350982" y="1002010"/>
            <a:ext cx="112166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esecuzione dell'intervento (opere civili, edili, murarie, impiantistiche, attrezzature funzionali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 conferimento ed al deposito dei beni, nonché alla corretta gestione del centro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(es. locale guardiola, sistemi di sicurezza, attrezzature per la pesatura dei beni, scaffalature ecc.);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strumentazioni software e hardware strettamente connesse agli obiettivi del progetto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(sono esclusi smartphone);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realizzazione di APP funzionali all’ottimizzazione delle attività del centro del riutilizzo;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costi per l’eventuale acquisizione di aree o edifici direttamente utilizzati per la realizzazione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 centro del riutilizzo , nel rispetto del 10% del totale delle spese ammissibili, secondo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quanto stabilito dall’art 64 del regolamento 1060 del 2021, nonché del DPR 22 del 2018;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tecniche per la realizzazione dell’intervento (progettazione, direzione lavori, coordinamento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sicurezza, relazioni tecniche specialistiche, predisposizione e presentazione piano di lavoro, contributi obbligatori dei professionisti, supporto al RUP, incentivi tecnici ai sensi del d.lgs. 36/2023, ecc.), nel limite del 10% delle spese ammissibili complessive;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di comunicazione del progetto alla cittadinanza nella misura massima del 5% delle spese ritenute ammissibili;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per apposizione targhe e/o cartellonistica che garantiscano la visibilità del sostegno dell’Unione Europea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 FESR 2021-2027, dello Stato e della Regione Lombardia;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IVA;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costi indiretti determinati con un tasso forfettario pari al 7% delle spese ammissibili conformemente all’articolo 54 lettera a) del Regolamento (UE) n. 1060/2021 </a:t>
            </a:r>
          </a:p>
        </p:txBody>
      </p:sp>
      <p:pic>
        <p:nvPicPr>
          <p:cNvPr id="2" name="Immagine 1" descr="Immagine che contiene aria aperta, cielo, erba, albero&#10;&#10;Descrizione generata automaticamente">
            <a:extLst>
              <a:ext uri="{FF2B5EF4-FFF2-40B4-BE49-F238E27FC236}">
                <a16:creationId xmlns:a16="http://schemas.microsoft.com/office/drawing/2014/main" id="{C641056F-AFA5-A2C2-5CBC-703BE82C5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r="12256"/>
          <a:stretch/>
        </p:blipFill>
        <p:spPr>
          <a:xfrm>
            <a:off x="9107619" y="817441"/>
            <a:ext cx="2617988" cy="2344806"/>
          </a:xfrm>
          <a:prstGeom prst="flowChartConnector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77079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BD6E-C36C-711F-AF8E-A1C27E5F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EAC15D-9734-24FA-6E99-FE2AD66801CD}"/>
              </a:ext>
            </a:extLst>
          </p:cNvPr>
          <p:cNvSpPr txBox="1"/>
          <p:nvPr/>
        </p:nvSpPr>
        <p:spPr>
          <a:xfrm>
            <a:off x="307108" y="336644"/>
            <a:ext cx="1099820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Linea di finanziamento 3: “Prevenzione rifiuti”</a:t>
            </a:r>
            <a:r>
              <a:rPr lang="it-IT" sz="16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(max 40.000 euro)</a:t>
            </a:r>
          </a:p>
          <a:p>
            <a:r>
              <a:rPr lang="it-IT" sz="1800">
                <a:solidFill>
                  <a:srgbClr val="056633"/>
                </a:solidFill>
                <a:latin typeface="Calibri" panose="020F0502020204030204" pitchFamily="34" charset="0"/>
              </a:rPr>
              <a:t>Spese ammissibili:  </a:t>
            </a:r>
            <a:endParaRPr lang="it-IT" sz="1800">
              <a:solidFill>
                <a:srgbClr val="056633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6BCF30-5F91-69A0-87B5-C0C1818272D8}"/>
              </a:ext>
            </a:extLst>
          </p:cNvPr>
          <p:cNvSpPr txBox="1"/>
          <p:nvPr/>
        </p:nvSpPr>
        <p:spPr>
          <a:xfrm>
            <a:off x="350982" y="1085136"/>
            <a:ext cx="1121662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erogatori di bevande alla spina;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erogatori alla spina per prodotti non food;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stoviglie e posate riutilizzabili;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lavastoviglie; 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abbattitori di temperatura;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contenitori isotermici per il trasporto di alimenti;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carrelli termici portavivande;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celle frigorifere, frigoriferi e congelatori;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strumenti per misurare la temperatura degli alimenti;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di comunicazione del progetto alla cittadinanza nella misura massima del 5% delle spese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ritenute ammissibili;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spese per apposizione targhe e/o cartellonistica che garantiscano la visibilità del sostegno dell’Unione Europea PR FESR 2021-2027, dello Stato e della Regione Lombardia;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IVA;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costi indiretti determinati con un tasso forfettario pari al 7% delle spese ammissibili conformemente all’articolo 54 lettera a) del Regolamento (UE) n. 1060/2021 </a:t>
            </a:r>
          </a:p>
        </p:txBody>
      </p:sp>
      <p:pic>
        <p:nvPicPr>
          <p:cNvPr id="2" name="Immagine 1" descr="Immagine che contiene cibo, Cibo naturale, prodotto, verdura&#10;&#10;Descrizione generata automaticamente">
            <a:extLst>
              <a:ext uri="{FF2B5EF4-FFF2-40B4-BE49-F238E27FC236}">
                <a16:creationId xmlns:a16="http://schemas.microsoft.com/office/drawing/2014/main" id="{9F309754-AAED-E821-02A8-276B022259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/>
          <a:stretch/>
        </p:blipFill>
        <p:spPr>
          <a:xfrm>
            <a:off x="8680670" y="336645"/>
            <a:ext cx="3020835" cy="2766774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9457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1A4CF-3AAE-EBB7-C7C5-D9DB1389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F72D89-C0AC-3CD5-ABF5-A7FFEC48167F}"/>
              </a:ext>
            </a:extLst>
          </p:cNvPr>
          <p:cNvSpPr txBox="1"/>
          <p:nvPr/>
        </p:nvSpPr>
        <p:spPr>
          <a:xfrm>
            <a:off x="307108" y="336644"/>
            <a:ext cx="1099820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Linea di finanziamento 4: “Implementazione della raccolta”</a:t>
            </a:r>
          </a:p>
          <a:p>
            <a:r>
              <a:rPr lang="it-IT" sz="1800">
                <a:solidFill>
                  <a:srgbClr val="056633"/>
                </a:solidFill>
                <a:latin typeface="Calibri" panose="020F0502020204030204" pitchFamily="34" charset="0"/>
              </a:rPr>
              <a:t>Spese ammissibili:  </a:t>
            </a:r>
            <a:endParaRPr lang="it-IT" sz="1800">
              <a:solidFill>
                <a:srgbClr val="056633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65CA81-07D6-EFDF-F7DD-D97DD1660526}"/>
              </a:ext>
            </a:extLst>
          </p:cNvPr>
          <p:cNvSpPr txBox="1"/>
          <p:nvPr/>
        </p:nvSpPr>
        <p:spPr>
          <a:xfrm>
            <a:off x="350982" y="967571"/>
            <a:ext cx="1121662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it-IT" sz="16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linea di finanziamento 4 individua quattro sottocategorie: compostaggio di comunità, sistemi di raccolta </a:t>
            </a:r>
          </a:p>
          <a:p>
            <a:pPr algn="just" rtl="0" fontAlgn="base"/>
            <a:r>
              <a:rPr lang="it-IT" sz="16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 rifiuti galleggianti, sistema di raccolta di particolari categorie di rifiuti, centri ambientali mobili.  </a:t>
            </a:r>
            <a:endParaRPr lang="it-IT" sz="1600">
              <a:latin typeface="Calibri" panose="020F0502020204030204" pitchFamily="34" charset="0"/>
            </a:endParaRPr>
          </a:p>
          <a:p>
            <a:pPr algn="just" rtl="0" fontAlgn="base">
              <a:lnSpc>
                <a:spcPct val="150000"/>
              </a:lnSpc>
            </a:pPr>
            <a:r>
              <a:rPr lang="it-IT" sz="1600" b="0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Compostaggio di comunità </a:t>
            </a:r>
            <a:r>
              <a:rPr lang="it-IT" sz="1200" u="sng">
                <a:latin typeface="Calibri" panose="020F0502020204030204" pitchFamily="34" charset="0"/>
              </a:rPr>
              <a:t>(m</a:t>
            </a:r>
            <a:r>
              <a:rPr lang="it-IT" sz="1200" b="0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ax 250.000 euro)</a:t>
            </a:r>
            <a:r>
              <a:rPr lang="it-IT" sz="1600" b="0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endParaRPr lang="it-IT" sz="16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acquisto di attrezzature e macchinari propedeutici all’attività di compostaggio, per la produzione di compost mediante decomposizione aerobica in cui l’areazione avviene in modo naturale, compostiere statica, o indotto, compostiere elettromeccanica;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realizzazione e allestimento dell’area di gestione del compostaggio di comunità (opere strutturali ed infrastrutturali, impiantistica accessoria, </a:t>
            </a:r>
            <a:r>
              <a:rPr lang="it-IT" sz="16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ecc</a:t>
            </a: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nella misura massima del 50% dell’importo delle spese ritenute ammissibili;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hardware e software per la gestione del ciclo produttivo e di utilizzo del compost (sono esclusi smartphone);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mezzi meccanici ad uso dell’impianto di compostaggio, ad esclusione dei veicoli di trasporto su strada; 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costi per l’eventuale acquisizione di aree o edifici direttamente utilizzati per la realizzazione del compostaggio di comunità , nel rispetto del 10% del totale delle spese ammissibili, secondo quanto stabilito dall’art 64 del regolamento 1060 del 2021, nonché del DPR 22 del 2018;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spese tecniche per la realizzazione dell’intervento (progettazione, direzione lavori, coordinamento sicurezza, relazioni tecniche specialistiche, predisposizione e presentazione piano di lavoro, contributi obbligatori dei professionisti, supporto al RUP, incentivi tecnici ai sensi del d.lgs. 36/2023 ecc.), nel limite del 10% delle spese ammissibili complessive;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spese di comunicazione del progetto alla cittadinanza nella misura massima del 5% delle spese ritenute ammissibili;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spese per apposizione targhe e/o cartellonistica che garantiscano la visibilità del sostegno dell’Unione Europea PR FESR 2021-2027, dello Stato e della Regione Lombardia;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costi indiretti determinati con un tasso forfettario pari al 7% delle spese ammissibili conformemente all’articolo 54 lettera a) del Regolamento (UE) n. 1060/2021</a:t>
            </a:r>
          </a:p>
        </p:txBody>
      </p:sp>
      <p:pic>
        <p:nvPicPr>
          <p:cNvPr id="3" name="Immagine 2" descr="Immagine che contiene persona, terreno, aria aperta, erba&#10;&#10;Descrizione generata automaticamente">
            <a:extLst>
              <a:ext uri="{FF2B5EF4-FFF2-40B4-BE49-F238E27FC236}">
                <a16:creationId xmlns:a16="http://schemas.microsoft.com/office/drawing/2014/main" id="{C607482C-D466-36C3-416E-49481BAAF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/>
          <a:stretch/>
        </p:blipFill>
        <p:spPr>
          <a:xfrm>
            <a:off x="10103029" y="27709"/>
            <a:ext cx="1978135" cy="1840407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64583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E529-0C12-F86A-D77A-AB158D3B2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22B76D-7DEC-E5C7-1C3A-DA78B31114CD}"/>
              </a:ext>
            </a:extLst>
          </p:cNvPr>
          <p:cNvSpPr txBox="1"/>
          <p:nvPr/>
        </p:nvSpPr>
        <p:spPr>
          <a:xfrm>
            <a:off x="307108" y="336644"/>
            <a:ext cx="1099820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Linea di finanziamento </a:t>
            </a:r>
            <a:r>
              <a:rPr lang="it-IT" sz="2000" b="1">
                <a:solidFill>
                  <a:srgbClr val="056633"/>
                </a:solidFill>
                <a:latin typeface="Calibri" panose="020F0502020204030204" pitchFamily="34" charset="0"/>
              </a:rPr>
              <a:t>4</a:t>
            </a:r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: “Implementazione della raccolta”</a:t>
            </a:r>
          </a:p>
          <a:p>
            <a:r>
              <a:rPr lang="it-IT" sz="1800">
                <a:solidFill>
                  <a:srgbClr val="056633"/>
                </a:solidFill>
                <a:latin typeface="Calibri" panose="020F0502020204030204" pitchFamily="34" charset="0"/>
              </a:rPr>
              <a:t>Spese ammissibili:  </a:t>
            </a:r>
            <a:endParaRPr lang="it-IT" sz="1800">
              <a:solidFill>
                <a:srgbClr val="056633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46859C-51BF-0FD5-5DD5-EAE00B175CD4}"/>
              </a:ext>
            </a:extLst>
          </p:cNvPr>
          <p:cNvSpPr txBox="1"/>
          <p:nvPr/>
        </p:nvSpPr>
        <p:spPr>
          <a:xfrm>
            <a:off x="350982" y="1013752"/>
            <a:ext cx="112166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it-IT" sz="16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linea di finanziamento 4 individua quattro sottocategorie: compostaggio di comunità, sistemi di raccolta di rifiuti galleggianti, sistema di raccolta di particolari categorie di rifiuti, centri ambientali mobili.  </a:t>
            </a:r>
            <a:endParaRPr lang="it-IT" sz="1800" b="1">
              <a:latin typeface="+mj-lt"/>
            </a:endParaRPr>
          </a:p>
          <a:p>
            <a:pPr algn="just" rtl="0" fontAlgn="base">
              <a:lnSpc>
                <a:spcPct val="150000"/>
              </a:lnSpc>
            </a:pPr>
            <a:r>
              <a:rPr lang="it-IT" sz="1600" i="0" u="sng">
                <a:solidFill>
                  <a:srgbClr val="000000"/>
                </a:solidFill>
                <a:effectLst/>
                <a:latin typeface="+mj-lt"/>
              </a:rPr>
              <a:t>Sistemi di raccolta di rifiuti galleggianti, al fine di favorirne l’invio a riciclaggio </a:t>
            </a:r>
            <a:r>
              <a:rPr lang="it-IT" sz="1200" i="0" u="sng">
                <a:solidFill>
                  <a:srgbClr val="000000"/>
                </a:solidFill>
                <a:effectLst/>
                <a:latin typeface="+mj-lt"/>
              </a:rPr>
              <a:t>(max 40.000 euro): </a:t>
            </a:r>
            <a:endParaRPr lang="it-IT" sz="1600" i="0" u="sng">
              <a:solidFill>
                <a:srgbClr val="000000"/>
              </a:solidFill>
              <a:effectLst/>
              <a:latin typeface="+mj-lt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acquisto e installazione (incluse opere civili) di sistemi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finalizzati all’intercettazione di rifiuti galleggianti nei corsi d’acqua (torrenti, fiumi) e nei bacini lacustri;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spese per apposizione targhe e/o cartellonistica che garantiscano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la visibilità del sostegno dell’Unione Europea PR FESR 2021-2027, dello Stato e della Regione Lombardia;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IVA;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costi indiretti determinati con un tasso forfettario pari al 7% </a:t>
            </a:r>
          </a:p>
          <a:p>
            <a:pPr algn="just" rtl="0" fontAlgn="base"/>
            <a:r>
              <a:rPr lang="it-IT" sz="160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delle spese ammissibili conformemente all’articolo 54 lettera a) del Regolamento (UE) n. 1060/2021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it-IT" sz="1600">
              <a:latin typeface="+mj-lt"/>
              <a:cs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it-IT" sz="1600" b="0" i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rtl="0" fontAlgn="base"/>
            <a:endParaRPr lang="it-IT" sz="16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" name="Immagine 2" descr="Immagine che contiene acqua, aria aperta, lago, nave&#10;&#10;Descrizione generata automaticamente">
            <a:extLst>
              <a:ext uri="{FF2B5EF4-FFF2-40B4-BE49-F238E27FC236}">
                <a16:creationId xmlns:a16="http://schemas.microsoft.com/office/drawing/2014/main" id="{421B82A8-C033-1E72-D940-92B7DFA1A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r="25636"/>
          <a:stretch/>
        </p:blipFill>
        <p:spPr>
          <a:xfrm>
            <a:off x="8788050" y="3429000"/>
            <a:ext cx="2969841" cy="2740830"/>
          </a:xfrm>
          <a:prstGeom prst="flowChartConnector">
            <a:avLst/>
          </a:prstGeom>
        </p:spPr>
      </p:pic>
      <p:pic>
        <p:nvPicPr>
          <p:cNvPr id="6" name="Immagine 5" descr="Immagine che contiene acqua, aqua, natura, subacqueo&#10;&#10;Descrizione generata automaticamente">
            <a:extLst>
              <a:ext uri="{FF2B5EF4-FFF2-40B4-BE49-F238E27FC236}">
                <a16:creationId xmlns:a16="http://schemas.microsoft.com/office/drawing/2014/main" id="{0D28DBAC-1E37-E79A-11A4-65D62ED2E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13263"/>
          <a:stretch/>
        </p:blipFill>
        <p:spPr>
          <a:xfrm>
            <a:off x="7740073" y="4894474"/>
            <a:ext cx="1511644" cy="150103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6834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4C830E5-A569-7CB2-BC82-A2694E36A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16" r="2320" b="-1"/>
          <a:stretch/>
        </p:blipFill>
        <p:spPr>
          <a:xfrm>
            <a:off x="6634461" y="51964"/>
            <a:ext cx="5556231" cy="639039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10D74D4-F4A6-400A-BDF5-05966C8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1691" cy="1325563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Il sistema lombardo di gestione dei rifiuti urbani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A241F9-173A-4E4B-9BD7-133B8163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30" y="1880754"/>
            <a:ext cx="6685088" cy="4057217"/>
          </a:xfrm>
        </p:spPr>
        <p:txBody>
          <a:bodyPr>
            <a:noAutofit/>
          </a:bodyPr>
          <a:lstStyle/>
          <a:p>
            <a:pPr lvl="1"/>
            <a:r>
              <a:rPr lang="it-IT" dirty="0">
                <a:ea typeface="Times New Roman" panose="02020603050405020304" pitchFamily="18" charset="0"/>
              </a:rPr>
              <a:t>C</a:t>
            </a:r>
            <a:r>
              <a:rPr lang="it-IT" dirty="0">
                <a:effectLst/>
                <a:ea typeface="Times New Roman" panose="02020603050405020304" pitchFamily="18" charset="0"/>
              </a:rPr>
              <a:t>ontrazione della </a:t>
            </a:r>
            <a:r>
              <a:rPr lang="it-IT" b="1" dirty="0">
                <a:effectLst/>
                <a:ea typeface="Times New Roman" panose="02020603050405020304" pitchFamily="18" charset="0"/>
              </a:rPr>
              <a:t>produzione di rifiuti</a:t>
            </a:r>
          </a:p>
          <a:p>
            <a:pPr marL="457200" lvl="1" indent="0">
              <a:buNone/>
            </a:pPr>
            <a:endParaRPr lang="it-IT" sz="500" dirty="0">
              <a:effectLst/>
              <a:ea typeface="Times New Roman" panose="02020603050405020304" pitchFamily="18" charset="0"/>
            </a:endParaRPr>
          </a:p>
          <a:p>
            <a:pPr lvl="1"/>
            <a:r>
              <a:rPr lang="it-IT" dirty="0"/>
              <a:t>Rete impiantistica di trattamento </a:t>
            </a:r>
            <a:r>
              <a:rPr lang="it-IT" b="1" dirty="0"/>
              <a:t>consolidata </a:t>
            </a:r>
            <a:r>
              <a:rPr lang="it-IT" dirty="0"/>
              <a:t>per tutte le frazioni di rifiuto</a:t>
            </a:r>
            <a:r>
              <a:rPr lang="it-IT" b="1" dirty="0"/>
              <a:t>: autosufficienza</a:t>
            </a:r>
          </a:p>
          <a:p>
            <a:pPr marL="457200" lvl="1" indent="0">
              <a:buNone/>
            </a:pPr>
            <a:endParaRPr lang="it-IT" sz="500" b="1" dirty="0"/>
          </a:p>
          <a:p>
            <a:pPr lvl="1"/>
            <a:r>
              <a:rPr lang="it-IT" dirty="0"/>
              <a:t>La raccolta differenziata spinta è nata in Lombardia negli anni ’90, Comuni e Consorzi sono stati</a:t>
            </a:r>
            <a:r>
              <a:rPr lang="it-IT" b="1" dirty="0"/>
              <a:t> </a:t>
            </a:r>
            <a:r>
              <a:rPr lang="it-IT" dirty="0"/>
              <a:t>pionieri</a:t>
            </a:r>
            <a:r>
              <a:rPr lang="it-IT" b="1" dirty="0"/>
              <a:t> </a:t>
            </a:r>
            <a:r>
              <a:rPr lang="it-IT" dirty="0"/>
              <a:t>sviluppando modelli innovativi di gestione; </a:t>
            </a:r>
            <a:r>
              <a:rPr lang="it-IT" b="1" dirty="0"/>
              <a:t>alta percentuale di raccolta differenziata</a:t>
            </a:r>
          </a:p>
          <a:p>
            <a:pPr marL="457200" lvl="1" indent="0">
              <a:buNone/>
            </a:pPr>
            <a:endParaRPr lang="it-IT" sz="500" b="1" dirty="0"/>
          </a:p>
          <a:p>
            <a:pPr lvl="1"/>
            <a:r>
              <a:rPr lang="it-IT" dirty="0"/>
              <a:t>Continua tendenza alla ricerca di </a:t>
            </a:r>
            <a:r>
              <a:rPr lang="it-IT" b="1" dirty="0"/>
              <a:t>nuove filiere di recupero</a:t>
            </a:r>
          </a:p>
          <a:p>
            <a:pPr marL="457200" lvl="1" indent="0">
              <a:buNone/>
            </a:pPr>
            <a:endParaRPr lang="it-IT" sz="500" b="1" dirty="0"/>
          </a:p>
          <a:p>
            <a:pPr lvl="1"/>
            <a:r>
              <a:rPr lang="it-IT" b="1" dirty="0"/>
              <a:t>Costi ridotti </a:t>
            </a:r>
            <a:r>
              <a:rPr lang="it-IT" dirty="0"/>
              <a:t>per gli utenti</a:t>
            </a:r>
          </a:p>
          <a:p>
            <a:pPr marL="457200" lvl="1" indent="0">
              <a:buNone/>
            </a:pPr>
            <a:endParaRPr lang="it-IT" sz="500" dirty="0"/>
          </a:p>
          <a:p>
            <a:pPr lvl="1"/>
            <a:r>
              <a:rPr lang="it-IT" b="1" dirty="0"/>
              <a:t>Conferimento in discarica di rifiuti urbani praticamente a zero</a:t>
            </a:r>
          </a:p>
        </p:txBody>
      </p:sp>
    </p:spTree>
    <p:extLst>
      <p:ext uri="{BB962C8B-B14F-4D97-AF65-F5344CB8AC3E}">
        <p14:creationId xmlns:p14="http://schemas.microsoft.com/office/powerpoint/2010/main" val="2423429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C659B-BA73-FB2D-5823-896E24915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FFB1B4-4600-408B-3F97-53E9B3144CB2}"/>
              </a:ext>
            </a:extLst>
          </p:cNvPr>
          <p:cNvSpPr txBox="1"/>
          <p:nvPr/>
        </p:nvSpPr>
        <p:spPr>
          <a:xfrm>
            <a:off x="307108" y="336644"/>
            <a:ext cx="1099820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0">
                <a:solidFill>
                  <a:srgbClr val="056633"/>
                </a:solidFill>
                <a:effectLst/>
                <a:latin typeface="Calibri" panose="020F0502020204030204" pitchFamily="34" charset="0"/>
              </a:rPr>
              <a:t>Linea di finanziamento 4: “Implementazione della raccolta”</a:t>
            </a:r>
          </a:p>
          <a:p>
            <a:r>
              <a:rPr lang="it-IT" sz="1800">
                <a:solidFill>
                  <a:srgbClr val="056633"/>
                </a:solidFill>
                <a:latin typeface="Calibri" panose="020F0502020204030204" pitchFamily="34" charset="0"/>
              </a:rPr>
              <a:t>Spese ammissibili:  </a:t>
            </a:r>
            <a:endParaRPr lang="it-IT" sz="1800">
              <a:solidFill>
                <a:srgbClr val="056633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3361F6-A7CE-C56E-F6EB-AFEC029346CB}"/>
              </a:ext>
            </a:extLst>
          </p:cNvPr>
          <p:cNvSpPr txBox="1"/>
          <p:nvPr/>
        </p:nvSpPr>
        <p:spPr>
          <a:xfrm>
            <a:off x="350982" y="884445"/>
            <a:ext cx="11216622" cy="692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it-IT" sz="155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linea di finanziamento 4 individua quattro sottocategorie: compostaggio di comunità, sistemi di </a:t>
            </a:r>
          </a:p>
          <a:p>
            <a:pPr algn="just" rtl="0" fontAlgn="base"/>
            <a:r>
              <a:rPr lang="it-IT" sz="155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raccolta di rifiuti galleggianti, sistema di raccolta di particolari categorie di rifiuti, centri ambientali mobili.  </a:t>
            </a:r>
            <a:endParaRPr lang="it-IT" sz="1550" b="1">
              <a:latin typeface="+mj-lt"/>
            </a:endParaRPr>
          </a:p>
          <a:p>
            <a:pPr algn="just" rtl="0" fontAlgn="base">
              <a:lnSpc>
                <a:spcPct val="150000"/>
              </a:lnSpc>
            </a:pPr>
            <a:r>
              <a:rPr lang="it-IT" sz="1550" b="0" i="0" u="sng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Sistemi di raccolta di particolari categorie di rifiuti, al fine di favorirne l’invio a riciclaggio </a:t>
            </a:r>
            <a:r>
              <a:rPr lang="it-IT" sz="1200" b="0" i="0" u="sng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(max 10.000 euro): </a:t>
            </a:r>
            <a:endParaRPr lang="it-IT" sz="1550" b="0" i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acquisto e installazione (incluse opere civili) di infrastrutture per la raccolta (es. contenitori, container, ...) </a:t>
            </a:r>
          </a:p>
          <a:p>
            <a:pPr algn="just" rtl="0" fontAlgn="base"/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di categorie di rifiuti la cui raccolta non è obbligatoria ai sensi del D.lgs. 152/20061. </a:t>
            </a:r>
          </a:p>
          <a:p>
            <a:pPr algn="just" rtl="0" fontAlgn="base"/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È possibile, quindi, finanziare solo sistemi di raccolta diversi da quelli previsti per legge, come ad es. olii, </a:t>
            </a:r>
            <a:r>
              <a:rPr lang="it-IT" sz="1550" b="0" i="0" err="1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cartongesso</a:t>
            </a: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, ecc..;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spese tecniche per la realizzazione dell’intervento (progettazione, direzione lavori,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coordinamento sicurezza, relazioni tecniche specialistiche, ecc.), nel limite del 10% delle spese ammissibili complessive;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spese di comunicazione del progetto alla cittadinanza nella misura massima del 5% delle spese ritenute ammissibili;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spese per apposizione targhe e/o cartellonistica che garantiscano la visibilità del sostegno dell’Unione Europea PR FESR 2021-2027, dello Stato e della Regione Lombardia;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IVA;  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 b="0" i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costi indiretti determinati con un tasso forfettario pari al 7% delle spese ammissibili conformemente all’articolo 54 lettera a) del Regolamento (UE) n. 1060/2021 </a:t>
            </a:r>
            <a:endParaRPr lang="it-IT" sz="1550">
              <a:latin typeface="+mj-lt"/>
              <a:cs typeface="Arial" panose="020B0604020202020204" pitchFamily="34" charset="0"/>
            </a:endParaRPr>
          </a:p>
          <a:p>
            <a:pPr algn="l" rtl="0" fontAlgn="base">
              <a:lnSpc>
                <a:spcPct val="200000"/>
              </a:lnSpc>
            </a:pPr>
            <a:r>
              <a:rPr lang="it-IT" sz="1550" u="sng">
                <a:latin typeface="+mj-lt"/>
                <a:cs typeface="Arial" panose="020B0604020202020204" pitchFamily="34" charset="0"/>
              </a:rPr>
              <a:t>Centri ambientali mobili </a:t>
            </a:r>
            <a:r>
              <a:rPr lang="it-IT" sz="1200" u="sng">
                <a:latin typeface="+mj-lt"/>
                <a:cs typeface="Arial" panose="020B0604020202020204" pitchFamily="34" charset="0"/>
              </a:rPr>
              <a:t>(max 70.000 euro): </a:t>
            </a:r>
            <a:endParaRPr lang="it-IT" sz="1550" u="sng">
              <a:latin typeface="+mj-lt"/>
              <a:cs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>
                <a:latin typeface="+mj-lt"/>
                <a:cs typeface="Arial" panose="020B0604020202020204" pitchFamily="34" charset="0"/>
              </a:rPr>
              <a:t> acquisto del Centro ambientale mobile/isola ecologica automatica mobile; 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>
                <a:latin typeface="+mj-lt"/>
                <a:cs typeface="Arial" panose="020B0604020202020204" pitchFamily="34" charset="0"/>
              </a:rPr>
              <a:t> spese di comunicazione del progetto alla cittadinanza nella misura massima del 5% delle spese ritenute ammissibili;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>
                <a:latin typeface="+mj-lt"/>
                <a:cs typeface="Arial" panose="020B0604020202020204" pitchFamily="34" charset="0"/>
              </a:rPr>
              <a:t> spese per apposizione targhe e/o cartellonistica che garantiscano la visibilità del sostegno dell’Unione Europea PR FESR 2021-2027, dello Stato e della Regione Lombardia;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>
                <a:latin typeface="+mj-lt"/>
                <a:cs typeface="Arial" panose="020B0604020202020204" pitchFamily="34" charset="0"/>
              </a:rPr>
              <a:t> IVA;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it-IT" sz="1550">
                <a:latin typeface="+mj-lt"/>
                <a:cs typeface="Arial" panose="020B0604020202020204" pitchFamily="34" charset="0"/>
              </a:rPr>
              <a:t> costi indiretti determinati con un tasso forfettario pari al 7% delle spese ammissibili conformemente all’articolo 54 lettera a) del Regolamento (UE) n. 1060/2021 </a:t>
            </a:r>
          </a:p>
          <a:p>
            <a:pPr algn="just" rtl="0" fontAlgn="base"/>
            <a:endParaRPr lang="it-IT" sz="1600" b="0" i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it-IT" sz="1600">
              <a:latin typeface="+mj-lt"/>
              <a:cs typeface="Arial" panose="020B0604020202020204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it-IT" sz="1600" b="0" i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just" rtl="0" fontAlgn="base"/>
            <a:endParaRPr lang="it-IT" sz="1600" b="1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Immagine 4" descr="Immagine che contiene veicolo, Veicolo terrestre, furgone, ruota&#10;&#10;Descrizione generata automaticamente">
            <a:extLst>
              <a:ext uri="{FF2B5EF4-FFF2-40B4-BE49-F238E27FC236}">
                <a16:creationId xmlns:a16="http://schemas.microsoft.com/office/drawing/2014/main" id="{B5BD3007-7502-19F6-A0DB-44A60795F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r="22424"/>
          <a:stretch/>
        </p:blipFill>
        <p:spPr>
          <a:xfrm>
            <a:off x="9587346" y="147780"/>
            <a:ext cx="2470492" cy="217395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72462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10D74D4-F4A6-400A-BDF5-05966C8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788535" cy="1325563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Gli obiettivi e le scelte forti del PRGR (1/3)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A241F9-173A-4E4B-9BD7-133B8163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7" y="1912518"/>
            <a:ext cx="6477281" cy="4945482"/>
          </a:xfrm>
        </p:spPr>
        <p:txBody>
          <a:bodyPr>
            <a:no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Times New Roman" panose="02020603050405020304" pitchFamily="18" charset="0"/>
              </a:rPr>
              <a:t>Riduzione della produzione di rifiuti: importanza della </a:t>
            </a:r>
            <a:r>
              <a:rPr lang="it-IT" b="1" dirty="0">
                <a:effectLst/>
                <a:ea typeface="Times New Roman" panose="02020603050405020304" pitchFamily="18" charset="0"/>
              </a:rPr>
              <a:t>prevenzione</a:t>
            </a:r>
          </a:p>
          <a:p>
            <a:endParaRPr lang="it-IT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dirty="0">
                <a:ea typeface="Times New Roman" panose="02020603050405020304" pitchFamily="18" charset="0"/>
              </a:rPr>
              <a:t>R</a:t>
            </a:r>
            <a:r>
              <a:rPr lang="it-IT" dirty="0">
                <a:effectLst/>
                <a:ea typeface="Times New Roman" panose="02020603050405020304" pitchFamily="18" charset="0"/>
              </a:rPr>
              <a:t>aggiungere elevati standard </a:t>
            </a:r>
            <a:r>
              <a:rPr lang="it-IT" b="1" dirty="0">
                <a:effectLst/>
                <a:ea typeface="Times New Roman" panose="02020603050405020304" pitchFamily="18" charset="0"/>
              </a:rPr>
              <a:t>qualitativi</a:t>
            </a:r>
            <a:r>
              <a:rPr lang="it-IT" dirty="0">
                <a:effectLst/>
                <a:ea typeface="Times New Roman" panose="02020603050405020304" pitchFamily="18" charset="0"/>
              </a:rPr>
              <a:t> delle raccolte differenziate così da garantire i nuovi ambiziosi obiettivi normativi europei, tra cui l’obiettivo di preparazione per il riutilizzo e </a:t>
            </a:r>
            <a:r>
              <a:rPr lang="it-IT" b="1" dirty="0">
                <a:effectLst/>
                <a:ea typeface="Times New Roman" panose="02020603050405020304" pitchFamily="18" charset="0"/>
              </a:rPr>
              <a:t>riciclo al netto degli scarti </a:t>
            </a:r>
            <a:r>
              <a:rPr lang="it-IT" dirty="0">
                <a:effectLst/>
                <a:ea typeface="Times New Roman" panose="02020603050405020304" pitchFamily="18" charset="0"/>
              </a:rPr>
              <a:t>per i </a:t>
            </a:r>
            <a:r>
              <a:rPr lang="it-IT" dirty="0">
                <a:ea typeface="Times New Roman" panose="02020603050405020304" pitchFamily="18" charset="0"/>
              </a:rPr>
              <a:t>rifiuti urbani</a:t>
            </a:r>
            <a:endParaRPr lang="it-IT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8CBF37-704E-858A-6B21-A995A1BCA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1" r="23956" b="-1"/>
          <a:stretch/>
        </p:blipFill>
        <p:spPr>
          <a:xfrm>
            <a:off x="6626735" y="10401"/>
            <a:ext cx="5565265" cy="64007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FD43B31-4B88-0942-0839-6DD845951BDE}"/>
              </a:ext>
            </a:extLst>
          </p:cNvPr>
          <p:cNvSpPr/>
          <p:nvPr/>
        </p:nvSpPr>
        <p:spPr>
          <a:xfrm>
            <a:off x="3141766" y="5274646"/>
            <a:ext cx="4215865" cy="98323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raccolta differenziata è lo strumento, non l’obiettivo!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4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10D74D4-F4A6-400A-BDF5-05966C8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788535" cy="1325563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Gli obiettivi e le scelte forti del PRGR (2/3)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A241F9-173A-4E4B-9BD7-133B8163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7" y="1912518"/>
            <a:ext cx="6477281" cy="4945482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Times New Roman" panose="02020603050405020304" pitchFamily="18" charset="0"/>
              </a:rPr>
              <a:t>Conferma del </a:t>
            </a:r>
            <a:r>
              <a:rPr lang="it-IT" b="1" dirty="0">
                <a:effectLst/>
                <a:ea typeface="Times New Roman" panose="02020603050405020304" pitchFamily="18" charset="0"/>
              </a:rPr>
              <a:t>modello di gestione </a:t>
            </a:r>
            <a:r>
              <a:rPr lang="it-IT" dirty="0">
                <a:effectLst/>
                <a:ea typeface="Times New Roman" panose="02020603050405020304" pitchFamily="18" charset="0"/>
              </a:rPr>
              <a:t>dei </a:t>
            </a:r>
            <a:r>
              <a:rPr lang="it-IT" dirty="0">
                <a:ea typeface="Times New Roman" panose="02020603050405020304" pitchFamily="18" charset="0"/>
              </a:rPr>
              <a:t>rifiuti urbani</a:t>
            </a:r>
            <a:r>
              <a:rPr lang="it-IT" dirty="0">
                <a:effectLst/>
                <a:ea typeface="Times New Roman" panose="02020603050405020304" pitchFamily="18" charset="0"/>
              </a:rPr>
              <a:t>, che ha avuto successo, favorendo le  </a:t>
            </a:r>
            <a:r>
              <a:rPr lang="it-IT" b="1" dirty="0">
                <a:effectLst/>
                <a:ea typeface="Times New Roman" panose="02020603050405020304" pitchFamily="18" charset="0"/>
              </a:rPr>
              <a:t>aggregazioni e sinergie dei Comuni</a:t>
            </a:r>
            <a:r>
              <a:rPr lang="it-IT" dirty="0">
                <a:effectLst/>
                <a:ea typeface="Times New Roman" panose="02020603050405020304" pitchFamily="18" charset="0"/>
              </a:rPr>
              <a:t>,</a:t>
            </a:r>
            <a:r>
              <a:rPr lang="it-IT" b="1" dirty="0">
                <a:effectLst/>
                <a:ea typeface="Times New Roman" panose="02020603050405020304" pitchFamily="18" charset="0"/>
              </a:rPr>
              <a:t> </a:t>
            </a:r>
            <a:r>
              <a:rPr lang="it-IT" dirty="0">
                <a:effectLst/>
                <a:ea typeface="Times New Roman" panose="02020603050405020304" pitchFamily="18" charset="0"/>
              </a:rPr>
              <a:t>favorendo lo sviluppo di un </a:t>
            </a:r>
            <a:r>
              <a:rPr lang="it-IT" b="1" dirty="0">
                <a:effectLst/>
                <a:ea typeface="Times New Roman" panose="02020603050405020304" pitchFamily="18" charset="0"/>
              </a:rPr>
              <a:t>mercato efficiente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8CBF37-704E-858A-6B21-A995A1BCA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1" r="23956" b="-1"/>
          <a:stretch/>
        </p:blipFill>
        <p:spPr>
          <a:xfrm>
            <a:off x="6626735" y="10401"/>
            <a:ext cx="5565265" cy="64007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14899DB-7E27-90F8-EFD9-C19590361999}"/>
              </a:ext>
            </a:extLst>
          </p:cNvPr>
          <p:cNvSpPr/>
          <p:nvPr/>
        </p:nvSpPr>
        <p:spPr>
          <a:xfrm>
            <a:off x="2731248" y="3730742"/>
            <a:ext cx="4215865" cy="130903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aggregazioni sono già possibili anche senza obblighi dall’alto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5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10D74D4-F4A6-400A-BDF5-05966C8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788535" cy="1325563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Gli obiettivi e le scelte forti del PRGR (3/3)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A241F9-173A-4E4B-9BD7-133B8163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7" y="1912518"/>
            <a:ext cx="6477281" cy="4945482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Times New Roman" panose="02020603050405020304" pitchFamily="18" charset="0"/>
              </a:rPr>
              <a:t>Garantire e confermare </a:t>
            </a:r>
            <a:r>
              <a:rPr lang="it-IT" b="1" dirty="0">
                <a:effectLst/>
                <a:ea typeface="Times New Roman" panose="02020603050405020304" pitchFamily="18" charset="0"/>
              </a:rPr>
              <a:t>l’autosufficienza</a:t>
            </a:r>
            <a:r>
              <a:rPr lang="it-IT" dirty="0">
                <a:effectLst/>
                <a:ea typeface="Times New Roman" panose="02020603050405020304" pitchFamily="18" charset="0"/>
              </a:rPr>
              <a:t> del trattamento dei rifiuti</a:t>
            </a:r>
            <a:r>
              <a:rPr lang="it-IT" dirty="0">
                <a:ea typeface="Times New Roman" panose="02020603050405020304" pitchFamily="18" charset="0"/>
              </a:rPr>
              <a:t>, non solo per i </a:t>
            </a:r>
            <a:r>
              <a:rPr lang="it-IT" b="1" dirty="0">
                <a:ea typeface="Times New Roman" panose="02020603050405020304" pitchFamily="18" charset="0"/>
              </a:rPr>
              <a:t>r</a:t>
            </a:r>
            <a:r>
              <a:rPr lang="it-IT" b="1" dirty="0">
                <a:effectLst/>
                <a:ea typeface="Times New Roman" panose="02020603050405020304" pitchFamily="18" charset="0"/>
              </a:rPr>
              <a:t>ifiuti </a:t>
            </a:r>
            <a:r>
              <a:rPr lang="it-IT" b="1" dirty="0">
                <a:ea typeface="Times New Roman" panose="02020603050405020304" pitchFamily="18" charset="0"/>
              </a:rPr>
              <a:t>u</a:t>
            </a:r>
            <a:r>
              <a:rPr lang="it-IT" b="1" dirty="0">
                <a:effectLst/>
                <a:ea typeface="Times New Roman" panose="02020603050405020304" pitchFamily="18" charset="0"/>
              </a:rPr>
              <a:t>rbani </a:t>
            </a:r>
            <a:r>
              <a:rPr lang="it-IT" dirty="0">
                <a:effectLst/>
                <a:ea typeface="Times New Roman" panose="02020603050405020304" pitchFamily="18" charset="0"/>
              </a:rPr>
              <a:t>e quelli decadenti dal loro trattamento, ma puntare ad una “teorica autosufficienza” per il trattamento di tutte le tipologie di </a:t>
            </a:r>
            <a:r>
              <a:rPr lang="it-IT" b="1" dirty="0">
                <a:ea typeface="Times New Roman" panose="02020603050405020304" pitchFamily="18" charset="0"/>
              </a:rPr>
              <a:t>rifiuti speciali</a:t>
            </a:r>
            <a:r>
              <a:rPr lang="it-IT" dirty="0">
                <a:effectLst/>
                <a:ea typeface="Times New Roman" panose="02020603050405020304" pitchFamily="18" charset="0"/>
              </a:rPr>
              <a:t> prodotti, in ottemperanza al </a:t>
            </a:r>
            <a:r>
              <a:rPr lang="it-IT" b="1" dirty="0">
                <a:effectLst/>
                <a:ea typeface="Times New Roman" panose="02020603050405020304" pitchFamily="18" charset="0"/>
              </a:rPr>
              <a:t>principio di “prossimità”</a:t>
            </a:r>
          </a:p>
          <a:p>
            <a:pPr lvl="0"/>
            <a:endParaRPr lang="it-IT" sz="800" b="1" dirty="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b="1" dirty="0">
                <a:effectLst/>
                <a:ea typeface="Times New Roman" panose="02020603050405020304" pitchFamily="18" charset="0"/>
              </a:rPr>
              <a:t>C</a:t>
            </a:r>
            <a:r>
              <a:rPr lang="it-IT" b="1" dirty="0">
                <a:ea typeface="Times New Roman" panose="02020603050405020304" pitchFamily="18" charset="0"/>
              </a:rPr>
              <a:t>ontrazione della necessità di smaltimento in discarica</a:t>
            </a:r>
            <a:endParaRPr lang="it-IT" dirty="0">
              <a:effectLst/>
              <a:ea typeface="Times New Roman" panose="02020603050405020304" pitchFamily="18" charset="0"/>
            </a:endParaRPr>
          </a:p>
          <a:p>
            <a:pPr lvl="1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8CBF37-704E-858A-6B21-A995A1BCA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1" r="23956" b="-1"/>
          <a:stretch/>
        </p:blipFill>
        <p:spPr>
          <a:xfrm>
            <a:off x="6626735" y="10401"/>
            <a:ext cx="5565265" cy="64007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6C40FF-0FE7-89F0-0BEB-2469E0B4EB0D}"/>
              </a:ext>
            </a:extLst>
          </p:cNvPr>
          <p:cNvSpPr/>
          <p:nvPr/>
        </p:nvSpPr>
        <p:spPr>
          <a:xfrm>
            <a:off x="2959848" y="5515583"/>
            <a:ext cx="4215865" cy="80270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 c’è economia circolare senza impianti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0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C4907-61FB-85D6-46CD-57268006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IT" dirty="0"/>
              <a:t>Scenario ottimizzato: </a:t>
            </a:r>
            <a:br>
              <a:rPr lang="it-IT" dirty="0"/>
            </a:br>
            <a:r>
              <a:rPr lang="it-IT" dirty="0"/>
              <a:t>obiettivi al 2027 per i rifiuti urbani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DC09FA5-A24F-1DC9-10F8-66EAB989E8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0999" y="1149350"/>
          <a:ext cx="11215255" cy="502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23B0CEA6-7BF0-30B2-F9EB-208F99EA7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5" y="150891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40BB0E-A1B4-D248-65AA-633B0157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90" y="4644737"/>
            <a:ext cx="1302327" cy="130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72C4245-2D34-F98F-7338-126A16AA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318" y="36010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CAACD6-2807-0439-C84B-11A9468C7582}"/>
              </a:ext>
            </a:extLst>
          </p:cNvPr>
          <p:cNvSpPr txBox="1"/>
          <p:nvPr/>
        </p:nvSpPr>
        <p:spPr>
          <a:xfrm>
            <a:off x="4400550" y="3429000"/>
            <a:ext cx="136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RU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ADE4DC-F3A0-FFF4-AEF4-02B57A7BBE5F}"/>
              </a:ext>
            </a:extLst>
          </p:cNvPr>
          <p:cNvSpPr txBox="1"/>
          <p:nvPr/>
        </p:nvSpPr>
        <p:spPr>
          <a:xfrm>
            <a:off x="4356100" y="5514182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Raccolta differenziata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97F38E-E0B5-D02A-E0A9-0A14052AC80A}"/>
              </a:ext>
            </a:extLst>
          </p:cNvPr>
          <p:cNvSpPr txBox="1"/>
          <p:nvPr/>
        </p:nvSpPr>
        <p:spPr>
          <a:xfrm>
            <a:off x="6250708" y="4453949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Riciclaggio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netto</a:t>
            </a:r>
          </a:p>
        </p:txBody>
      </p:sp>
    </p:spTree>
    <p:extLst>
      <p:ext uri="{BB962C8B-B14F-4D97-AF65-F5344CB8AC3E}">
        <p14:creationId xmlns:p14="http://schemas.microsoft.com/office/powerpoint/2010/main" val="52726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F6479-4D15-4120-AD64-1643ECEA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31"/>
            <a:ext cx="10515600" cy="1325563"/>
          </a:xfrm>
        </p:spPr>
        <p:txBody>
          <a:bodyPr/>
          <a:lstStyle/>
          <a:p>
            <a:r>
              <a:rPr lang="it-IT" dirty="0"/>
              <a:t>Prevenzione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D4B6B5-1738-4C72-9727-6E7C8BF56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74" y="1440498"/>
            <a:ext cx="5602821" cy="435133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it-IT" sz="2000" dirty="0"/>
              <a:t>Valutazione di fattori esogeni (es. disaccoppiamento spesa per consumi / produzione rifiuti) e definizione degli endogeni (azioni di Piano)</a:t>
            </a:r>
          </a:p>
          <a:p>
            <a:pPr algn="just">
              <a:lnSpc>
                <a:spcPct val="110000"/>
              </a:lnSpc>
            </a:pPr>
            <a:r>
              <a:rPr lang="it-IT" sz="2000" dirty="0"/>
              <a:t>Definizione di </a:t>
            </a:r>
            <a:r>
              <a:rPr lang="it-IT" sz="2000" b="1" dirty="0"/>
              <a:t>aree di intervento</a:t>
            </a:r>
            <a:r>
              <a:rPr lang="it-IT" sz="2000" dirty="0"/>
              <a:t>: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Programma di prevenzione dei </a:t>
            </a:r>
            <a:r>
              <a:rPr lang="it-IT" sz="2000" b="1" dirty="0"/>
              <a:t>rifiuti alimentari</a:t>
            </a:r>
            <a:endParaRPr lang="it-IT" sz="2000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Promozione del</a:t>
            </a:r>
            <a:r>
              <a:rPr lang="it-IT" sz="2000" b="1" dirty="0"/>
              <a:t> riutilizzo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Prevenzione del </a:t>
            </a:r>
            <a:r>
              <a:rPr lang="it-IT" sz="2000" b="1" dirty="0"/>
              <a:t>monouso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 b="1" dirty="0"/>
              <a:t>TARIP</a:t>
            </a:r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C1DD7B4-9638-FB5A-0050-4B716E30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06" y="2921000"/>
            <a:ext cx="5877878" cy="33063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2FF56D-E5E9-1CB1-C8BF-379CF1797784}"/>
              </a:ext>
            </a:extLst>
          </p:cNvPr>
          <p:cNvSpPr txBox="1"/>
          <p:nvPr/>
        </p:nvSpPr>
        <p:spPr>
          <a:xfrm>
            <a:off x="7801582" y="1440498"/>
            <a:ext cx="4134602" cy="92333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SCELTA AMBIZIOSA: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Obiettivo scenario ottimizzato: </a:t>
            </a: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-8,9% pro capite RU 2027 vs. 2019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CEA95B7-5AEB-840A-2074-8276A6222495}"/>
              </a:ext>
            </a:extLst>
          </p:cNvPr>
          <p:cNvSpPr/>
          <p:nvPr/>
        </p:nvSpPr>
        <p:spPr>
          <a:xfrm>
            <a:off x="7051050" y="1754157"/>
            <a:ext cx="608697" cy="296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82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57;p53">
            <a:extLst>
              <a:ext uri="{FF2B5EF4-FFF2-40B4-BE49-F238E27FC236}">
                <a16:creationId xmlns:a16="http://schemas.microsoft.com/office/drawing/2014/main" id="{90F11651-CFE2-4429-BD84-3A569543B6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09955" y="2234045"/>
            <a:ext cx="5399671" cy="41757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B10D74D4-F4A6-400A-BDF5-05966C89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78"/>
            <a:ext cx="10515600" cy="1325563"/>
          </a:xfrm>
        </p:spPr>
        <p:txBody>
          <a:bodyPr/>
          <a:lstStyle/>
          <a:p>
            <a:r>
              <a:rPr lang="ca-ES" dirty="0" err="1"/>
              <a:t>Raccolta</a:t>
            </a:r>
            <a:r>
              <a:rPr lang="ca-ES" dirty="0"/>
              <a:t> </a:t>
            </a:r>
            <a:r>
              <a:rPr lang="ca-ES" dirty="0" err="1"/>
              <a:t>differenziata</a:t>
            </a:r>
            <a:endParaRPr lang="ca-E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EA241F9-173A-4E4B-9BD7-133B8163C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1358490"/>
            <a:ext cx="6621708" cy="158298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Livello base di </a:t>
            </a:r>
            <a:r>
              <a:rPr lang="it-IT" b="1" dirty="0"/>
              <a:t>eccellenza</a:t>
            </a:r>
            <a:r>
              <a:rPr lang="it-IT" dirty="0"/>
              <a:t> come media regionale (73,3% 2020); differenze territoriali, e moltissimi casi di Comuni superiori a 80% RD</a:t>
            </a:r>
          </a:p>
          <a:p>
            <a:pPr lvl="1"/>
            <a:endParaRPr lang="it-IT" sz="18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D7BD12-2D24-66AA-AA5A-6EB7ED90DAAF}"/>
              </a:ext>
            </a:extLst>
          </p:cNvPr>
          <p:cNvSpPr txBox="1"/>
          <p:nvPr/>
        </p:nvSpPr>
        <p:spPr>
          <a:xfrm>
            <a:off x="7830766" y="1127232"/>
            <a:ext cx="4325695" cy="92333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SCELTA AMBIZIOSA: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Obiettivo scenario ottimizzato: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83,3% Raccolta differenziata al 2027</a:t>
            </a:r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13319127-8695-E343-EC8F-4C6441DB5D49}"/>
              </a:ext>
            </a:extLst>
          </p:cNvPr>
          <p:cNvSpPr/>
          <p:nvPr/>
        </p:nvSpPr>
        <p:spPr>
          <a:xfrm>
            <a:off x="6855208" y="1579390"/>
            <a:ext cx="608697" cy="296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FC8E1CD-6841-3C75-F573-4A955CE434A8}"/>
              </a:ext>
            </a:extLst>
          </p:cNvPr>
          <p:cNvSpPr/>
          <p:nvPr/>
        </p:nvSpPr>
        <p:spPr>
          <a:xfrm>
            <a:off x="2630214" y="5434445"/>
            <a:ext cx="375353" cy="1870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4A48E15-171B-BDD3-CB60-D4C7F32239C4}"/>
              </a:ext>
            </a:extLst>
          </p:cNvPr>
          <p:cNvSpPr/>
          <p:nvPr/>
        </p:nvSpPr>
        <p:spPr>
          <a:xfrm>
            <a:off x="2365489" y="4321901"/>
            <a:ext cx="4032126" cy="132691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Strumento: modello omogeneo di raccolta indicato nel PRGR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A3AB9DC-6CA2-FBF5-F446-7790B7E9E62B}"/>
              </a:ext>
            </a:extLst>
          </p:cNvPr>
          <p:cNvSpPr/>
          <p:nvPr/>
        </p:nvSpPr>
        <p:spPr>
          <a:xfrm>
            <a:off x="7159557" y="2378284"/>
            <a:ext cx="3433864" cy="1326917"/>
          </a:xfrm>
          <a:prstGeom prst="rect">
            <a:avLst/>
          </a:prstGeom>
          <a:noFill/>
          <a:ln w="34925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0899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e Lombardia_ATI">
  <a:themeElements>
    <a:clrScheme name="Simple Light">
      <a:dk1>
        <a:srgbClr val="000000"/>
      </a:dk1>
      <a:lt1>
        <a:srgbClr val="FFFFFF"/>
      </a:lt1>
      <a:dk2>
        <a:srgbClr val="637B7F"/>
      </a:dk2>
      <a:lt2>
        <a:srgbClr val="EBB55A"/>
      </a:lt2>
      <a:accent1>
        <a:srgbClr val="274E13"/>
      </a:accent1>
      <a:accent2>
        <a:srgbClr val="637B7F"/>
      </a:accent2>
      <a:accent3>
        <a:srgbClr val="EBB55A"/>
      </a:accent3>
      <a:accent4>
        <a:srgbClr val="D84E2E"/>
      </a:accent4>
      <a:accent5>
        <a:srgbClr val="274E13"/>
      </a:accent5>
      <a:accent6>
        <a:srgbClr val="EBB5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e Lombardia_ATI" id="{918162FB-0BD9-42F1-9DD6-D795E86F6F6E}" vid="{0A73ACAF-14FF-43A7-B2FF-AC1C69D65B6E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0492D5399F384BBCD588050713DF82" ma:contentTypeVersion="12" ma:contentTypeDescription="Creare un nuovo documento." ma:contentTypeScope="" ma:versionID="aa89b8e8f5d7918759835bd4cc951919">
  <xsd:schema xmlns:xsd="http://www.w3.org/2001/XMLSchema" xmlns:xs="http://www.w3.org/2001/XMLSchema" xmlns:p="http://schemas.microsoft.com/office/2006/metadata/properties" xmlns:ns3="a9bf19b6-b0c0-4990-98e7-4eca8fddd125" xmlns:ns4="97e35e83-67d2-42df-9394-18442ab68dfa" targetNamespace="http://schemas.microsoft.com/office/2006/metadata/properties" ma:root="true" ma:fieldsID="887972d646b80bf86c3ff7cc68acbd62" ns3:_="" ns4:_="">
    <xsd:import namespace="a9bf19b6-b0c0-4990-98e7-4eca8fddd125"/>
    <xsd:import namespace="97e35e83-67d2-42df-9394-18442ab68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f19b6-b0c0-4990-98e7-4eca8fddd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35e83-67d2-42df-9394-18442ab68d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0740A-241F-4A28-8BF2-685B25D4B70A}">
  <ds:schemaRefs>
    <ds:schemaRef ds:uri="97e35e83-67d2-42df-9394-18442ab68dfa"/>
    <ds:schemaRef ds:uri="a9bf19b6-b0c0-4990-98e7-4eca8fddd1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9C844E-C712-404E-95BF-BC32B4E535ED}">
  <ds:schemaRefs>
    <ds:schemaRef ds:uri="97e35e83-67d2-42df-9394-18442ab68dfa"/>
    <ds:schemaRef ds:uri="a9bf19b6-b0c0-4990-98e7-4eca8fddd1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ED130E-0163-4D88-B5BE-E14D7DB08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3837</Words>
  <Application>Microsoft Office PowerPoint</Application>
  <PresentationFormat>Widescreen</PresentationFormat>
  <Paragraphs>368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30</vt:i4>
      </vt:variant>
    </vt:vector>
  </HeadingPairs>
  <TitlesOfParts>
    <vt:vector size="44" baseType="lpstr">
      <vt:lpstr>Arial</vt:lpstr>
      <vt:lpstr>Calibri</vt:lpstr>
      <vt:lpstr>Century Gothic</vt:lpstr>
      <vt:lpstr>Helvetica</vt:lpstr>
      <vt:lpstr>Reem Kufi</vt:lpstr>
      <vt:lpstr>Segoe UI</vt:lpstr>
      <vt:lpstr>Source Sans Pro</vt:lpstr>
      <vt:lpstr>Symbol</vt:lpstr>
      <vt:lpstr>Times New Roman</vt:lpstr>
      <vt:lpstr>Wingdings</vt:lpstr>
      <vt:lpstr>Regione Lombardia_ATI</vt:lpstr>
      <vt:lpstr>1_Tema di Office</vt:lpstr>
      <vt:lpstr>Tema di Office</vt:lpstr>
      <vt:lpstr>Tema di Office</vt:lpstr>
      <vt:lpstr>Presentazione standard di PowerPoint</vt:lpstr>
      <vt:lpstr>L’aggiornamento del PRGR</vt:lpstr>
      <vt:lpstr>Il sistema lombardo di gestione dei rifiuti urbani</vt:lpstr>
      <vt:lpstr>Gli obiettivi e le scelte forti del PRGR (1/3)</vt:lpstr>
      <vt:lpstr>Gli obiettivi e le scelte forti del PRGR (2/3)</vt:lpstr>
      <vt:lpstr>Gli obiettivi e le scelte forti del PRGR (3/3)</vt:lpstr>
      <vt:lpstr>Scenario ottimizzato:  obiettivi al 2027 per i rifiuti urbani</vt:lpstr>
      <vt:lpstr>Prevenzione</vt:lpstr>
      <vt:lpstr>Raccolta differenziata</vt:lpstr>
      <vt:lpstr>Raccolta differenziata – Provincia di Sondrio</vt:lpstr>
      <vt:lpstr>Raccolta differenziata – Provincia di Sondrio</vt:lpstr>
      <vt:lpstr>Riciclaggio netto</vt:lpstr>
      <vt:lpstr>Economia circolare</vt:lpstr>
      <vt:lpstr>Economia circolare</vt:lpstr>
      <vt:lpstr>Scelte chiave del PRGR sul tema impiantistica</vt:lpstr>
      <vt:lpstr>Scelte chiave del PRGR sul tema impiantistica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Fioroni</dc:creator>
  <cp:lastModifiedBy>Giorgio Gallina</cp:lastModifiedBy>
  <cp:revision>81</cp:revision>
  <cp:lastPrinted>2023-07-20T06:29:47Z</cp:lastPrinted>
  <dcterms:created xsi:type="dcterms:W3CDTF">2020-11-15T09:43:27Z</dcterms:created>
  <dcterms:modified xsi:type="dcterms:W3CDTF">2024-04-10T05:57:23Z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0x0101006A0492D5399F384BBCD588050713DF82</vt:lpwstr>
  </property>
</Properties>
</file>